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9" r:id="rId1"/>
  </p:sldMasterIdLst>
  <p:notesMasterIdLst>
    <p:notesMasterId r:id="rId32"/>
  </p:notesMasterIdLst>
  <p:sldIdLst>
    <p:sldId id="257" r:id="rId2"/>
    <p:sldId id="287" r:id="rId3"/>
    <p:sldId id="285" r:id="rId4"/>
    <p:sldId id="259" r:id="rId5"/>
    <p:sldId id="260" r:id="rId6"/>
    <p:sldId id="262" r:id="rId7"/>
    <p:sldId id="264" r:id="rId8"/>
    <p:sldId id="263" r:id="rId9"/>
    <p:sldId id="265" r:id="rId10"/>
    <p:sldId id="289" r:id="rId11"/>
    <p:sldId id="301" r:id="rId12"/>
    <p:sldId id="302" r:id="rId13"/>
    <p:sldId id="290" r:id="rId14"/>
    <p:sldId id="291" r:id="rId15"/>
    <p:sldId id="266" r:id="rId16"/>
    <p:sldId id="267" r:id="rId17"/>
    <p:sldId id="296" r:id="rId18"/>
    <p:sldId id="269" r:id="rId19"/>
    <p:sldId id="295" r:id="rId20"/>
    <p:sldId id="275" r:id="rId21"/>
    <p:sldId id="297" r:id="rId22"/>
    <p:sldId id="298" r:id="rId23"/>
    <p:sldId id="299" r:id="rId24"/>
    <p:sldId id="294" r:id="rId25"/>
    <p:sldId id="271" r:id="rId26"/>
    <p:sldId id="272" r:id="rId27"/>
    <p:sldId id="280" r:id="rId28"/>
    <p:sldId id="273" r:id="rId29"/>
    <p:sldId id="288" r:id="rId30"/>
    <p:sldId id="29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utham tirumala" initials="gt" lastIdx="1" clrIdx="0">
    <p:extLst>
      <p:ext uri="{19B8F6BF-5375-455C-9EA6-DF929625EA0E}">
        <p15:presenceInfo xmlns:p15="http://schemas.microsoft.com/office/powerpoint/2012/main" userId="5fd4ed5b4e04c0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03T21:29:13.232" idx="1">
    <p:pos x="7680" y="-79"/>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B504D-E36D-4CCE-A904-FA053B4B58E7}" type="datetimeFigureOut">
              <a:rPr lang="en-IN" smtClean="0"/>
              <a:t>07-05-2024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5D1E6-8588-4745-A694-DC85AE6A174B}" type="slidenum">
              <a:rPr lang="en-IN" smtClean="0"/>
              <a:t>‹#›</a:t>
            </a:fld>
            <a:endParaRPr lang="en-IN"/>
          </a:p>
        </p:txBody>
      </p:sp>
    </p:spTree>
    <p:extLst>
      <p:ext uri="{BB962C8B-B14F-4D97-AF65-F5344CB8AC3E}">
        <p14:creationId xmlns:p14="http://schemas.microsoft.com/office/powerpoint/2010/main" val="518223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6F252E5-27FA-4602-8E63-1BB1281A4367}" type="datetimeFigureOut">
              <a:rPr lang="en-IN" smtClean="0"/>
              <a:t>07-05-2024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315910989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F252E5-27FA-4602-8E63-1BB1281A4367}" type="datetimeFigureOut">
              <a:rPr lang="en-IN" smtClean="0"/>
              <a:t>07-05-2024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864459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252E5-27FA-4602-8E63-1BB1281A4367}"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294634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252E5-27FA-4602-8E63-1BB1281A4367}"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2029043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252E5-27FA-4602-8E63-1BB1281A4367}"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2045440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252E5-27FA-4602-8E63-1BB1281A4367}"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164614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252E5-27FA-4602-8E63-1BB1281A4367}"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1150624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F252E5-27FA-4602-8E63-1BB1281A4367}"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4A12B-55BF-4F46-8DA3-0DEA4603859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761760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F252E5-27FA-4602-8E63-1BB1281A4367}"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375520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F252E5-27FA-4602-8E63-1BB1281A4367}"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2689724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252E5-27FA-4602-8E63-1BB1281A4367}"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288401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F252E5-27FA-4602-8E63-1BB1281A4367}" type="datetimeFigureOut">
              <a:rPr lang="en-IN" smtClean="0"/>
              <a:t>07-05-2024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3780112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F252E5-27FA-4602-8E63-1BB1281A4367}" type="datetimeFigureOut">
              <a:rPr lang="en-IN" smtClean="0"/>
              <a:t>07-05-2024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1692328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252E5-27FA-4602-8E63-1BB1281A4367}" type="datetimeFigureOut">
              <a:rPr lang="en-IN" smtClean="0"/>
              <a:t>07-05-2024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2214483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6F252E5-27FA-4602-8E63-1BB1281A4367}" type="datetimeFigureOut">
              <a:rPr lang="en-IN" smtClean="0"/>
              <a:t>07-05-2024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2896242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F252E5-27FA-4602-8E63-1BB1281A4367}" type="datetimeFigureOut">
              <a:rPr lang="en-IN" smtClean="0"/>
              <a:t>07-05-2024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314231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F252E5-27FA-4602-8E63-1BB1281A4367}" type="datetimeFigureOut">
              <a:rPr lang="en-IN" smtClean="0"/>
              <a:t>07-05-2024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24A12B-55BF-4F46-8DA3-0DEA46038599}" type="slidenum">
              <a:rPr lang="en-IN" smtClean="0"/>
              <a:t>‹#›</a:t>
            </a:fld>
            <a:endParaRPr lang="en-IN"/>
          </a:p>
        </p:txBody>
      </p:sp>
    </p:spTree>
    <p:extLst>
      <p:ext uri="{BB962C8B-B14F-4D97-AF65-F5344CB8AC3E}">
        <p14:creationId xmlns:p14="http://schemas.microsoft.com/office/powerpoint/2010/main" val="2074652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6F252E5-27FA-4602-8E63-1BB1281A4367}" type="datetimeFigureOut">
              <a:rPr lang="en-IN" smtClean="0"/>
              <a:t>07-05-2024</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224A12B-55BF-4F46-8DA3-0DEA46038599}" type="slidenum">
              <a:rPr lang="en-IN" smtClean="0"/>
              <a:t>‹#›</a:t>
            </a:fld>
            <a:endParaRPr lang="en-IN"/>
          </a:p>
        </p:txBody>
      </p:sp>
    </p:spTree>
    <p:extLst>
      <p:ext uri="{BB962C8B-B14F-4D97-AF65-F5344CB8AC3E}">
        <p14:creationId xmlns:p14="http://schemas.microsoft.com/office/powerpoint/2010/main" val="151339642"/>
      </p:ext>
    </p:extLst>
  </p:cSld>
  <p:clrMap bg1="dk1" tx1="lt1" bg2="dk2" tx2="lt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10.jpe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0AD55C1-E097-4FAE-9E60-D8241783F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 y="2054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8F086C-9B1D-4337-B9F8-FD980D267581}"/>
              </a:ext>
            </a:extLst>
          </p:cNvPr>
          <p:cNvSpPr txBox="1"/>
          <p:nvPr/>
        </p:nvSpPr>
        <p:spPr>
          <a:xfrm>
            <a:off x="123291" y="5288340"/>
            <a:ext cx="3890682" cy="1569660"/>
          </a:xfrm>
          <a:prstGeom prst="rect">
            <a:avLst/>
          </a:prstGeom>
          <a:noFill/>
        </p:spPr>
        <p:txBody>
          <a:bodyPr wrap="square" rtlCol="0">
            <a:spAutoFit/>
          </a:bodyPr>
          <a:lstStyle/>
          <a:p>
            <a:r>
              <a:rPr lang="en-US" sz="2400" b="1" dirty="0">
                <a:solidFill>
                  <a:srgbClr val="FF0000"/>
                </a:solidFill>
                <a:latin typeface="Book Antiqua" panose="02040602050305030304" pitchFamily="18" charset="0"/>
              </a:rPr>
              <a:t>Team member</a:t>
            </a:r>
          </a:p>
          <a:p>
            <a:pPr marL="342900" indent="-342900">
              <a:buFont typeface="Wingdings" panose="05000000000000000000" pitchFamily="2" charset="2"/>
              <a:buChar char="Ø"/>
            </a:pPr>
            <a:r>
              <a:rPr lang="en-US" sz="2400" b="1" dirty="0">
                <a:solidFill>
                  <a:schemeClr val="bg2"/>
                </a:solidFill>
                <a:latin typeface="Book Antiqua" panose="02040602050305030304" pitchFamily="18" charset="0"/>
              </a:rPr>
              <a:t>Goutham </a:t>
            </a:r>
          </a:p>
          <a:p>
            <a:pPr marL="342900" indent="-342900">
              <a:buFont typeface="Wingdings" panose="05000000000000000000" pitchFamily="2" charset="2"/>
              <a:buChar char="Ø"/>
            </a:pPr>
            <a:r>
              <a:rPr lang="en-US" sz="2400" b="1" dirty="0">
                <a:solidFill>
                  <a:schemeClr val="bg2"/>
                </a:solidFill>
                <a:latin typeface="Book Antiqua" panose="02040602050305030304" pitchFamily="18" charset="0"/>
              </a:rPr>
              <a:t>Srikanth</a:t>
            </a:r>
          </a:p>
          <a:p>
            <a:pPr marL="342900" indent="-342900">
              <a:buFont typeface="Wingdings" panose="05000000000000000000" pitchFamily="2" charset="2"/>
              <a:buChar char="Ø"/>
            </a:pPr>
            <a:r>
              <a:rPr lang="en-US" sz="2400" b="1" dirty="0" err="1">
                <a:solidFill>
                  <a:schemeClr val="bg2"/>
                </a:solidFill>
                <a:latin typeface="Book Antiqua" panose="02040602050305030304" pitchFamily="18" charset="0"/>
              </a:rPr>
              <a:t>yeshwanth</a:t>
            </a:r>
            <a:endParaRPr lang="en-US" sz="1600" dirty="0">
              <a:solidFill>
                <a:schemeClr val="bg2"/>
              </a:solidFill>
              <a:latin typeface="Book Antiqua" panose="02040602050305030304" pitchFamily="18" charset="0"/>
            </a:endParaRPr>
          </a:p>
        </p:txBody>
      </p:sp>
      <p:sp>
        <p:nvSpPr>
          <p:cNvPr id="3" name="TextBox 2">
            <a:extLst>
              <a:ext uri="{FF2B5EF4-FFF2-40B4-BE49-F238E27FC236}">
                <a16:creationId xmlns:a16="http://schemas.microsoft.com/office/drawing/2014/main" id="{46506A1A-DA0A-B5AE-A2F5-E61B00DCEA45}"/>
              </a:ext>
            </a:extLst>
          </p:cNvPr>
          <p:cNvSpPr txBox="1"/>
          <p:nvPr/>
        </p:nvSpPr>
        <p:spPr>
          <a:xfrm>
            <a:off x="601038" y="3575405"/>
            <a:ext cx="10989924" cy="1815882"/>
          </a:xfrm>
          <a:prstGeom prst="rect">
            <a:avLst/>
          </a:prstGeom>
          <a:noFill/>
        </p:spPr>
        <p:txBody>
          <a:bodyPr wrap="square" rtlCol="0">
            <a:spAutoFit/>
          </a:bodyPr>
          <a:lstStyle/>
          <a:p>
            <a:pPr algn="ctr"/>
            <a:r>
              <a:rPr lang="en-US" sz="3200" b="1" dirty="0">
                <a:solidFill>
                  <a:schemeClr val="bg1">
                    <a:lumMod val="85000"/>
                    <a:lumOff val="15000"/>
                  </a:schemeClr>
                </a:solidFill>
              </a:rPr>
              <a:t>Analysis of sales properties and its trends in various  parameters</a:t>
            </a:r>
            <a:r>
              <a:rPr lang="en-US" sz="1200" b="1" dirty="0">
                <a:solidFill>
                  <a:schemeClr val="bg1">
                    <a:lumMod val="85000"/>
                    <a:lumOff val="15000"/>
                  </a:schemeClr>
                </a:solidFill>
              </a:rPr>
              <a:t>.</a:t>
            </a:r>
          </a:p>
          <a:p>
            <a:r>
              <a:rPr lang="en-US" sz="1200" b="1" dirty="0">
                <a:solidFill>
                  <a:schemeClr val="bg1">
                    <a:lumMod val="85000"/>
                    <a:lumOff val="15000"/>
                  </a:schemeClr>
                </a:solidFill>
              </a:rPr>
              <a:t>                                                                         </a:t>
            </a:r>
            <a:r>
              <a:rPr lang="en-US" sz="2400" dirty="0">
                <a:solidFill>
                  <a:schemeClr val="bg1">
                    <a:lumMod val="85000"/>
                    <a:lumOff val="15000"/>
                  </a:schemeClr>
                </a:solidFill>
              </a:rPr>
              <a:t>(</a:t>
            </a:r>
            <a:r>
              <a:rPr lang="en-US" sz="1600" b="1" dirty="0">
                <a:solidFill>
                  <a:schemeClr val="bg1">
                    <a:lumMod val="85000"/>
                    <a:lumOff val="15000"/>
                  </a:schemeClr>
                </a:solidFill>
                <a:latin typeface="+mj-lt"/>
                <a:ea typeface="+mn-lt"/>
                <a:cs typeface="+mn-lt"/>
              </a:rPr>
              <a:t>Uncovering Patterns  to Enhance awareness to Buyer in searching properties</a:t>
            </a:r>
            <a:r>
              <a:rPr lang="en-US" b="1" dirty="0">
                <a:solidFill>
                  <a:schemeClr val="bg1">
                    <a:lumMod val="85000"/>
                    <a:lumOff val="15000"/>
                  </a:schemeClr>
                </a:solidFill>
                <a:latin typeface="+mj-lt"/>
                <a:ea typeface="+mn-lt"/>
                <a:cs typeface="+mn-lt"/>
              </a:rPr>
              <a:t>)</a:t>
            </a:r>
            <a:endParaRPr lang="en-US" b="1" dirty="0">
              <a:solidFill>
                <a:schemeClr val="bg1">
                  <a:lumMod val="85000"/>
                  <a:lumOff val="15000"/>
                </a:schemeClr>
              </a:solidFill>
              <a:latin typeface="+mj-lt"/>
              <a:cs typeface="Times New Roman"/>
            </a:endParaRPr>
          </a:p>
          <a:p>
            <a:pPr algn="ctr"/>
            <a:r>
              <a:rPr lang="en-US" sz="2400" b="1" dirty="0">
                <a:latin typeface="+mj-lt"/>
                <a:ea typeface="+mn-lt"/>
                <a:cs typeface="+mn-lt"/>
              </a:rPr>
              <a:t>Buyer in searching </a:t>
            </a:r>
            <a:r>
              <a:rPr lang="en-US" sz="1200" b="1" dirty="0">
                <a:latin typeface="+mj-lt"/>
                <a:ea typeface="+mn-lt"/>
                <a:cs typeface="+mn-lt"/>
              </a:rPr>
              <a:t>properties</a:t>
            </a:r>
            <a:r>
              <a:rPr lang="en-US" sz="1400" b="1" dirty="0">
                <a:latin typeface="+mj-lt"/>
                <a:ea typeface="+mn-lt"/>
                <a:cs typeface="+mn-lt"/>
              </a:rPr>
              <a:t>)</a:t>
            </a:r>
            <a:endParaRPr lang="en-US" sz="1400" b="1" dirty="0">
              <a:latin typeface="+mj-lt"/>
              <a:cs typeface="Times New Roman"/>
            </a:endParaRPr>
          </a:p>
        </p:txBody>
      </p:sp>
    </p:spTree>
    <p:extLst>
      <p:ext uri="{BB962C8B-B14F-4D97-AF65-F5344CB8AC3E}">
        <p14:creationId xmlns:p14="http://schemas.microsoft.com/office/powerpoint/2010/main" val="2403931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363B51-5860-BAD1-3DE3-EA176C9589F9}"/>
              </a:ext>
            </a:extLst>
          </p:cNvPr>
          <p:cNvPicPr>
            <a:picLocks noChangeAspect="1"/>
          </p:cNvPicPr>
          <p:nvPr/>
        </p:nvPicPr>
        <p:blipFill>
          <a:blip r:embed="rId2"/>
          <a:stretch>
            <a:fillRect/>
          </a:stretch>
        </p:blipFill>
        <p:spPr>
          <a:xfrm>
            <a:off x="0" y="1049867"/>
            <a:ext cx="12192000" cy="5808133"/>
          </a:xfrm>
          <a:prstGeom prst="rect">
            <a:avLst/>
          </a:prstGeom>
        </p:spPr>
      </p:pic>
      <p:sp>
        <p:nvSpPr>
          <p:cNvPr id="4" name="TextBox 3">
            <a:extLst>
              <a:ext uri="{FF2B5EF4-FFF2-40B4-BE49-F238E27FC236}">
                <a16:creationId xmlns:a16="http://schemas.microsoft.com/office/drawing/2014/main" id="{5F99A188-595A-72EA-0158-CDA4E0EC3F19}"/>
              </a:ext>
            </a:extLst>
          </p:cNvPr>
          <p:cNvSpPr txBox="1"/>
          <p:nvPr/>
        </p:nvSpPr>
        <p:spPr>
          <a:xfrm>
            <a:off x="4151244" y="231176"/>
            <a:ext cx="4157132" cy="584775"/>
          </a:xfrm>
          <a:prstGeom prst="rect">
            <a:avLst/>
          </a:prstGeom>
          <a:noFill/>
        </p:spPr>
        <p:txBody>
          <a:bodyPr wrap="square" rtlCol="0">
            <a:spAutoFit/>
          </a:bodyPr>
          <a:lstStyle/>
          <a:p>
            <a:r>
              <a:rPr lang="en-US" sz="3200" dirty="0"/>
              <a:t>DATA AFTER CLEANING</a:t>
            </a:r>
          </a:p>
        </p:txBody>
      </p:sp>
      <p:pic>
        <p:nvPicPr>
          <p:cNvPr id="5" name="Picture 4">
            <a:extLst>
              <a:ext uri="{FF2B5EF4-FFF2-40B4-BE49-F238E27FC236}">
                <a16:creationId xmlns:a16="http://schemas.microsoft.com/office/drawing/2014/main" id="{85871559-CD7A-46CB-9B34-17E2939D517D}"/>
              </a:ext>
            </a:extLst>
          </p:cNvPr>
          <p:cNvPicPr>
            <a:picLocks noChangeAspect="1"/>
          </p:cNvPicPr>
          <p:nvPr/>
        </p:nvPicPr>
        <p:blipFill>
          <a:blip r:embed="rId3"/>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10772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A1B0-01D1-4607-8896-DCC73D73ED2B}"/>
              </a:ext>
            </a:extLst>
          </p:cNvPr>
          <p:cNvSpPr>
            <a:spLocks noGrp="1"/>
          </p:cNvSpPr>
          <p:nvPr>
            <p:ph type="title"/>
          </p:nvPr>
        </p:nvSpPr>
        <p:spPr>
          <a:xfrm>
            <a:off x="273425" y="277906"/>
            <a:ext cx="10131425" cy="1456267"/>
          </a:xfrm>
        </p:spPr>
        <p:txBody>
          <a:bodyPr/>
          <a:lstStyle/>
          <a:p>
            <a:r>
              <a:rPr lang="en-US" b="1" dirty="0">
                <a:solidFill>
                  <a:schemeClr val="tx1">
                    <a:lumMod val="95000"/>
                  </a:schemeClr>
                </a:solidFill>
              </a:rPr>
              <a:t>FUNCTIONS USED IN DATA CLEANING</a:t>
            </a:r>
            <a:r>
              <a:rPr lang="en-US" b="1" dirty="0"/>
              <a:t>:</a:t>
            </a:r>
            <a:endParaRPr lang="en-IN" b="1" dirty="0"/>
          </a:p>
        </p:txBody>
      </p:sp>
      <p:sp>
        <p:nvSpPr>
          <p:cNvPr id="5" name="TextBox 4">
            <a:extLst>
              <a:ext uri="{FF2B5EF4-FFF2-40B4-BE49-F238E27FC236}">
                <a16:creationId xmlns:a16="http://schemas.microsoft.com/office/drawing/2014/main" id="{BA33E44B-F253-40DF-AD18-9FC82FCCBB2F}"/>
              </a:ext>
            </a:extLst>
          </p:cNvPr>
          <p:cNvSpPr txBox="1"/>
          <p:nvPr/>
        </p:nvSpPr>
        <p:spPr>
          <a:xfrm>
            <a:off x="806823" y="1997839"/>
            <a:ext cx="5163671" cy="3508653"/>
          </a:xfrm>
          <a:prstGeom prst="rect">
            <a:avLst/>
          </a:prstGeom>
          <a:noFill/>
        </p:spPr>
        <p:txBody>
          <a:bodyPr wrap="square" rtlCol="0">
            <a:spAutoFit/>
          </a:bodyPr>
          <a:lstStyle/>
          <a:p>
            <a:pPr marL="342900" indent="-342900">
              <a:buAutoNum type="arabicPeriod"/>
            </a:pPr>
            <a:r>
              <a:rPr lang="en-US" sz="2400" dirty="0">
                <a:solidFill>
                  <a:schemeClr val="accent5"/>
                </a:solidFill>
              </a:rPr>
              <a:t>is.na()</a:t>
            </a:r>
          </a:p>
          <a:p>
            <a:pPr marL="342900" indent="-342900">
              <a:buAutoNum type="arabicPeriod"/>
            </a:pPr>
            <a:r>
              <a:rPr lang="en-US" sz="2400" dirty="0" err="1">
                <a:solidFill>
                  <a:schemeClr val="accent5"/>
                </a:solidFill>
              </a:rPr>
              <a:t>drop_duplicates</a:t>
            </a:r>
            <a:r>
              <a:rPr lang="en-US" sz="2400" dirty="0">
                <a:solidFill>
                  <a:schemeClr val="accent5"/>
                </a:solidFill>
              </a:rPr>
              <a:t>()</a:t>
            </a:r>
          </a:p>
          <a:p>
            <a:pPr marL="342900" indent="-342900">
              <a:buAutoNum type="arabicPeriod"/>
            </a:pPr>
            <a:r>
              <a:rPr lang="en-US" sz="2400" dirty="0">
                <a:solidFill>
                  <a:schemeClr val="accent5"/>
                </a:solidFill>
              </a:rPr>
              <a:t>Replace()</a:t>
            </a:r>
          </a:p>
          <a:p>
            <a:pPr marL="342900" indent="-342900">
              <a:buAutoNum type="arabicPeriod"/>
            </a:pPr>
            <a:r>
              <a:rPr lang="en-US" sz="2400" dirty="0">
                <a:solidFill>
                  <a:schemeClr val="accent5"/>
                </a:solidFill>
              </a:rPr>
              <a:t>Loc()</a:t>
            </a:r>
          </a:p>
          <a:p>
            <a:pPr marL="342900" indent="-342900">
              <a:buAutoNum type="arabicPeriod"/>
            </a:pPr>
            <a:r>
              <a:rPr lang="en-US" sz="2400" dirty="0" err="1">
                <a:solidFill>
                  <a:schemeClr val="accent5"/>
                </a:solidFill>
              </a:rPr>
              <a:t>Isinstance</a:t>
            </a:r>
            <a:r>
              <a:rPr lang="en-US" sz="2400" dirty="0">
                <a:solidFill>
                  <a:schemeClr val="accent5"/>
                </a:solidFill>
              </a:rPr>
              <a:t>()</a:t>
            </a:r>
          </a:p>
          <a:p>
            <a:pPr marL="342900" indent="-342900">
              <a:buAutoNum type="arabicPeriod"/>
            </a:pPr>
            <a:r>
              <a:rPr lang="en-US" sz="2400" dirty="0" err="1">
                <a:solidFill>
                  <a:schemeClr val="accent5"/>
                </a:solidFill>
              </a:rPr>
              <a:t>Astype</a:t>
            </a:r>
            <a:r>
              <a:rPr lang="en-US" sz="2400" dirty="0">
                <a:solidFill>
                  <a:schemeClr val="accent5"/>
                </a:solidFill>
              </a:rPr>
              <a:t>()</a:t>
            </a:r>
          </a:p>
          <a:p>
            <a:pPr marL="342900" indent="-342900">
              <a:buAutoNum type="arabicPeriod"/>
            </a:pPr>
            <a:r>
              <a:rPr lang="en-US" sz="2400" dirty="0" err="1">
                <a:solidFill>
                  <a:schemeClr val="accent5"/>
                </a:solidFill>
              </a:rPr>
              <a:t>Groupby</a:t>
            </a:r>
            <a:endParaRPr lang="en-US" sz="2400" dirty="0">
              <a:solidFill>
                <a:schemeClr val="accent5"/>
              </a:solidFill>
            </a:endParaRPr>
          </a:p>
          <a:p>
            <a:pPr marL="342900" indent="-342900">
              <a:buAutoNum type="arabicPeriod"/>
            </a:pPr>
            <a:endParaRPr lang="en-US" dirty="0"/>
          </a:p>
          <a:p>
            <a:pPr marL="342900" indent="-342900">
              <a:buAutoNum type="arabicPeriod"/>
            </a:pPr>
            <a:endParaRPr lang="en-IN" dirty="0"/>
          </a:p>
          <a:p>
            <a:pPr marL="342900" indent="-342900">
              <a:buAutoNum type="arabicPeriod"/>
            </a:pPr>
            <a:endParaRPr lang="en-IN" dirty="0"/>
          </a:p>
        </p:txBody>
      </p:sp>
    </p:spTree>
    <p:extLst>
      <p:ext uri="{BB962C8B-B14F-4D97-AF65-F5344CB8AC3E}">
        <p14:creationId xmlns:p14="http://schemas.microsoft.com/office/powerpoint/2010/main" val="397727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D704DD-3BD7-4A65-9F78-5F5841F37C3F}"/>
              </a:ext>
            </a:extLst>
          </p:cNvPr>
          <p:cNvPicPr>
            <a:picLocks noChangeAspect="1"/>
          </p:cNvPicPr>
          <p:nvPr/>
        </p:nvPicPr>
        <p:blipFill>
          <a:blip r:embed="rId2"/>
          <a:stretch>
            <a:fillRect/>
          </a:stretch>
        </p:blipFill>
        <p:spPr>
          <a:xfrm>
            <a:off x="8881585" y="6156899"/>
            <a:ext cx="3310415" cy="701101"/>
          </a:xfrm>
          <a:prstGeom prst="rect">
            <a:avLst/>
          </a:prstGeom>
        </p:spPr>
      </p:pic>
      <p:pic>
        <p:nvPicPr>
          <p:cNvPr id="3076" name="Picture 4" descr="Data Visualization Plan presentation template ">
            <a:extLst>
              <a:ext uri="{FF2B5EF4-FFF2-40B4-BE49-F238E27FC236}">
                <a16:creationId xmlns:a16="http://schemas.microsoft.com/office/drawing/2014/main" id="{07845D44-7606-42C7-A244-F2606B99F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11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E9F994E-77AD-4624-8011-1AC72C29ED43}"/>
              </a:ext>
            </a:extLst>
          </p:cNvPr>
          <p:cNvPicPr>
            <a:picLocks noChangeAspect="1"/>
          </p:cNvPicPr>
          <p:nvPr/>
        </p:nvPicPr>
        <p:blipFill>
          <a:blip r:embed="rId2"/>
          <a:stretch>
            <a:fillRect/>
          </a:stretch>
        </p:blipFill>
        <p:spPr>
          <a:xfrm>
            <a:off x="8881585" y="6133782"/>
            <a:ext cx="3310415" cy="701101"/>
          </a:xfrm>
          <a:prstGeom prst="rect">
            <a:avLst/>
          </a:prstGeom>
        </p:spPr>
      </p:pic>
    </p:spTree>
    <p:extLst>
      <p:ext uri="{BB962C8B-B14F-4D97-AF65-F5344CB8AC3E}">
        <p14:creationId xmlns:p14="http://schemas.microsoft.com/office/powerpoint/2010/main" val="368140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4A1455-859B-6EC7-BFD2-B2D0FA811F15}"/>
              </a:ext>
            </a:extLst>
          </p:cNvPr>
          <p:cNvPicPr>
            <a:picLocks noChangeAspect="1"/>
          </p:cNvPicPr>
          <p:nvPr/>
        </p:nvPicPr>
        <p:blipFill>
          <a:blip r:embed="rId2"/>
          <a:stretch>
            <a:fillRect/>
          </a:stretch>
        </p:blipFill>
        <p:spPr>
          <a:xfrm>
            <a:off x="5967830" y="3891325"/>
            <a:ext cx="2920384" cy="1862173"/>
          </a:xfrm>
          <a:prstGeom prst="rect">
            <a:avLst/>
          </a:prstGeom>
        </p:spPr>
      </p:pic>
      <p:sp>
        <p:nvSpPr>
          <p:cNvPr id="3" name="TextBox 2">
            <a:extLst>
              <a:ext uri="{FF2B5EF4-FFF2-40B4-BE49-F238E27FC236}">
                <a16:creationId xmlns:a16="http://schemas.microsoft.com/office/drawing/2014/main" id="{12A6BCB6-B734-60DE-3774-A17057C87101}"/>
              </a:ext>
            </a:extLst>
          </p:cNvPr>
          <p:cNvSpPr txBox="1"/>
          <p:nvPr/>
        </p:nvSpPr>
        <p:spPr>
          <a:xfrm>
            <a:off x="297760" y="551224"/>
            <a:ext cx="5528733" cy="1384995"/>
          </a:xfrm>
          <a:prstGeom prst="rect">
            <a:avLst/>
          </a:prstGeom>
          <a:noFill/>
        </p:spPr>
        <p:txBody>
          <a:bodyPr wrap="square" rtlCol="0">
            <a:spAutoFit/>
          </a:bodyPr>
          <a:lstStyle/>
          <a:p>
            <a:r>
              <a:rPr lang="en-US" sz="2800" dirty="0">
                <a:latin typeface="Consolas" panose="020B0609020204030204" pitchFamily="49" charset="0"/>
              </a:rPr>
              <a:t>WHAT FACTORS DO YOU CONSIDER WHILE SEARCHING FOR PROPERTY ?? </a:t>
            </a:r>
          </a:p>
        </p:txBody>
      </p:sp>
      <p:sp>
        <p:nvSpPr>
          <p:cNvPr id="4" name="AutoShape 2">
            <a:extLst>
              <a:ext uri="{FF2B5EF4-FFF2-40B4-BE49-F238E27FC236}">
                <a16:creationId xmlns:a16="http://schemas.microsoft.com/office/drawing/2014/main" id="{F52B8710-B478-D13F-AA44-E77762194622}"/>
              </a:ext>
            </a:extLst>
          </p:cNvPr>
          <p:cNvSpPr>
            <a:spLocks noChangeAspect="1" noChangeArrowheads="1"/>
          </p:cNvSpPr>
          <p:nvPr/>
        </p:nvSpPr>
        <p:spPr bwMode="auto">
          <a:xfrm>
            <a:off x="5943600" y="3276600"/>
            <a:ext cx="323248" cy="323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11AA35AA-892C-17B8-7295-3BD46391F24B}"/>
              </a:ext>
            </a:extLst>
          </p:cNvPr>
          <p:cNvPicPr>
            <a:picLocks noChangeAspect="1"/>
          </p:cNvPicPr>
          <p:nvPr/>
        </p:nvPicPr>
        <p:blipFill>
          <a:blip r:embed="rId3"/>
          <a:stretch>
            <a:fillRect/>
          </a:stretch>
        </p:blipFill>
        <p:spPr>
          <a:xfrm>
            <a:off x="3574664" y="2441648"/>
            <a:ext cx="2178476" cy="1449677"/>
          </a:xfrm>
          <a:prstGeom prst="rect">
            <a:avLst/>
          </a:prstGeom>
        </p:spPr>
      </p:pic>
      <p:pic>
        <p:nvPicPr>
          <p:cNvPr id="6" name="Picture 5">
            <a:extLst>
              <a:ext uri="{FF2B5EF4-FFF2-40B4-BE49-F238E27FC236}">
                <a16:creationId xmlns:a16="http://schemas.microsoft.com/office/drawing/2014/main" id="{4E320791-4657-B1B1-57E2-48E6CCD2AC2B}"/>
              </a:ext>
            </a:extLst>
          </p:cNvPr>
          <p:cNvPicPr>
            <a:picLocks noChangeAspect="1"/>
          </p:cNvPicPr>
          <p:nvPr/>
        </p:nvPicPr>
        <p:blipFill>
          <a:blip r:embed="rId4"/>
          <a:stretch>
            <a:fillRect/>
          </a:stretch>
        </p:blipFill>
        <p:spPr>
          <a:xfrm>
            <a:off x="9325698" y="2441648"/>
            <a:ext cx="2602599" cy="1158200"/>
          </a:xfrm>
          <a:prstGeom prst="rect">
            <a:avLst/>
          </a:prstGeom>
        </p:spPr>
      </p:pic>
      <p:pic>
        <p:nvPicPr>
          <p:cNvPr id="7" name="Picture 6">
            <a:extLst>
              <a:ext uri="{FF2B5EF4-FFF2-40B4-BE49-F238E27FC236}">
                <a16:creationId xmlns:a16="http://schemas.microsoft.com/office/drawing/2014/main" id="{759BC5A9-85CD-1512-7DD2-A091F342BECC}"/>
              </a:ext>
            </a:extLst>
          </p:cNvPr>
          <p:cNvPicPr>
            <a:picLocks noChangeAspect="1"/>
          </p:cNvPicPr>
          <p:nvPr/>
        </p:nvPicPr>
        <p:blipFill>
          <a:blip r:embed="rId5"/>
          <a:stretch>
            <a:fillRect/>
          </a:stretch>
        </p:blipFill>
        <p:spPr>
          <a:xfrm>
            <a:off x="6266848" y="194458"/>
            <a:ext cx="2322348" cy="1741761"/>
          </a:xfrm>
          <a:prstGeom prst="rect">
            <a:avLst/>
          </a:prstGeom>
        </p:spPr>
      </p:pic>
      <p:pic>
        <p:nvPicPr>
          <p:cNvPr id="8" name="Picture 7">
            <a:extLst>
              <a:ext uri="{FF2B5EF4-FFF2-40B4-BE49-F238E27FC236}">
                <a16:creationId xmlns:a16="http://schemas.microsoft.com/office/drawing/2014/main" id="{4A89EB00-52C9-7B63-BE19-4C21C663F716}"/>
              </a:ext>
            </a:extLst>
          </p:cNvPr>
          <p:cNvPicPr>
            <a:picLocks noChangeAspect="1"/>
          </p:cNvPicPr>
          <p:nvPr/>
        </p:nvPicPr>
        <p:blipFill>
          <a:blip r:embed="rId6"/>
          <a:stretch>
            <a:fillRect/>
          </a:stretch>
        </p:blipFill>
        <p:spPr>
          <a:xfrm>
            <a:off x="8888214" y="6156899"/>
            <a:ext cx="3310415" cy="701101"/>
          </a:xfrm>
          <a:prstGeom prst="rect">
            <a:avLst/>
          </a:prstGeom>
        </p:spPr>
      </p:pic>
    </p:spTree>
    <p:extLst>
      <p:ext uri="{BB962C8B-B14F-4D97-AF65-F5344CB8AC3E}">
        <p14:creationId xmlns:p14="http://schemas.microsoft.com/office/powerpoint/2010/main" val="1225638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5853B-672F-A40B-8BBE-86D7F0F38191}"/>
              </a:ext>
            </a:extLst>
          </p:cNvPr>
          <p:cNvSpPr txBox="1"/>
          <p:nvPr/>
        </p:nvSpPr>
        <p:spPr>
          <a:xfrm>
            <a:off x="448733" y="1532466"/>
            <a:ext cx="7425268" cy="2462213"/>
          </a:xfrm>
          <a:prstGeom prst="rect">
            <a:avLst/>
          </a:prstGeom>
          <a:noFill/>
        </p:spPr>
        <p:txBody>
          <a:bodyPr wrap="square" rtlCol="0">
            <a:spAutoFit/>
          </a:bodyPr>
          <a:lstStyle/>
          <a:p>
            <a:r>
              <a:rPr lang="en-US" sz="2800" dirty="0"/>
              <a:t>I CONSIDERED THREE PARAMETERS</a:t>
            </a:r>
            <a:r>
              <a:rPr lang="en-US" dirty="0"/>
              <a:t>:</a:t>
            </a:r>
          </a:p>
          <a:p>
            <a:endParaRPr lang="en-US" dirty="0"/>
          </a:p>
          <a:p>
            <a:pPr marL="285750" indent="-285750">
              <a:buFont typeface="Arial" panose="020B0604020202020204" pitchFamily="34" charset="0"/>
              <a:buChar char="•"/>
            </a:pPr>
            <a:r>
              <a:rPr lang="en-US" dirty="0">
                <a:solidFill>
                  <a:schemeClr val="accent5"/>
                </a:solidFill>
              </a:rPr>
              <a:t>RATE PER SQUARE FEET OF AREA</a:t>
            </a:r>
          </a:p>
          <a:p>
            <a:pPr marL="285750" indent="-285750">
              <a:buFont typeface="Arial" panose="020B0604020202020204" pitchFamily="34" charset="0"/>
              <a:buChar char="•"/>
            </a:pPr>
            <a:endParaRPr lang="en-US" dirty="0">
              <a:solidFill>
                <a:schemeClr val="accent5"/>
              </a:solidFill>
            </a:endParaRPr>
          </a:p>
          <a:p>
            <a:pPr marL="285750" indent="-285750">
              <a:buFont typeface="Arial" panose="020B0604020202020204" pitchFamily="34" charset="0"/>
              <a:buChar char="•"/>
            </a:pPr>
            <a:r>
              <a:rPr lang="en-US" dirty="0">
                <a:solidFill>
                  <a:schemeClr val="accent5"/>
                </a:solidFill>
              </a:rPr>
              <a:t>PROPERTY SIZES AVAILABILTY</a:t>
            </a:r>
          </a:p>
          <a:p>
            <a:pPr marL="285750" indent="-285750">
              <a:buFont typeface="Arial" panose="020B0604020202020204" pitchFamily="34" charset="0"/>
              <a:buChar char="•"/>
            </a:pPr>
            <a:endParaRPr lang="en-US" dirty="0">
              <a:solidFill>
                <a:schemeClr val="accent5"/>
              </a:solidFill>
            </a:endParaRPr>
          </a:p>
          <a:p>
            <a:pPr marL="285750" indent="-285750">
              <a:buFont typeface="Arial" panose="020B0604020202020204" pitchFamily="34" charset="0"/>
              <a:buChar char="•"/>
            </a:pPr>
            <a:r>
              <a:rPr lang="en-US" dirty="0">
                <a:solidFill>
                  <a:schemeClr val="accent5"/>
                </a:solidFill>
              </a:rPr>
              <a:t>PROPERTY TYPE AVAILABILTY</a:t>
            </a:r>
          </a:p>
          <a:p>
            <a:endParaRPr lang="en-US" dirty="0"/>
          </a:p>
        </p:txBody>
      </p:sp>
      <p:pic>
        <p:nvPicPr>
          <p:cNvPr id="3" name="Picture 2">
            <a:extLst>
              <a:ext uri="{FF2B5EF4-FFF2-40B4-BE49-F238E27FC236}">
                <a16:creationId xmlns:a16="http://schemas.microsoft.com/office/drawing/2014/main" id="{6DF703EA-6ECE-E651-7376-AD772DDCDF63}"/>
              </a:ext>
            </a:extLst>
          </p:cNvPr>
          <p:cNvPicPr>
            <a:picLocks noChangeAspect="1"/>
          </p:cNvPicPr>
          <p:nvPr/>
        </p:nvPicPr>
        <p:blipFill>
          <a:blip r:embed="rId2"/>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1696124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652B5D-28DB-45E0-858F-6D766CDE0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8" y="1082270"/>
            <a:ext cx="2845853" cy="2503611"/>
          </a:xfrm>
          <a:prstGeom prst="rect">
            <a:avLst/>
          </a:prstGeom>
        </p:spPr>
      </p:pic>
      <p:pic>
        <p:nvPicPr>
          <p:cNvPr id="5" name="Picture 4">
            <a:extLst>
              <a:ext uri="{FF2B5EF4-FFF2-40B4-BE49-F238E27FC236}">
                <a16:creationId xmlns:a16="http://schemas.microsoft.com/office/drawing/2014/main" id="{940A9E97-F7B5-4170-9C12-4A41C6F3E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207" y="1082271"/>
            <a:ext cx="2935530" cy="2503611"/>
          </a:xfrm>
          <a:prstGeom prst="rect">
            <a:avLst/>
          </a:prstGeom>
        </p:spPr>
      </p:pic>
      <p:pic>
        <p:nvPicPr>
          <p:cNvPr id="7" name="Picture 6">
            <a:extLst>
              <a:ext uri="{FF2B5EF4-FFF2-40B4-BE49-F238E27FC236}">
                <a16:creationId xmlns:a16="http://schemas.microsoft.com/office/drawing/2014/main" id="{5E89DF41-52C7-40C0-B8BB-A29247FE58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4583" y="1082270"/>
            <a:ext cx="3240327" cy="2503611"/>
          </a:xfrm>
          <a:prstGeom prst="rect">
            <a:avLst/>
          </a:prstGeom>
        </p:spPr>
      </p:pic>
      <p:sp>
        <p:nvSpPr>
          <p:cNvPr id="4" name="TextBox 3">
            <a:extLst>
              <a:ext uri="{FF2B5EF4-FFF2-40B4-BE49-F238E27FC236}">
                <a16:creationId xmlns:a16="http://schemas.microsoft.com/office/drawing/2014/main" id="{A8EC511E-C13C-0D41-5A30-0444A7F5221C}"/>
              </a:ext>
            </a:extLst>
          </p:cNvPr>
          <p:cNvSpPr txBox="1"/>
          <p:nvPr/>
        </p:nvSpPr>
        <p:spPr>
          <a:xfrm>
            <a:off x="93509" y="3682034"/>
            <a:ext cx="8342280" cy="6001643"/>
          </a:xfrm>
          <a:prstGeom prst="rect">
            <a:avLst/>
          </a:prstGeom>
          <a:noFill/>
        </p:spPr>
        <p:txBody>
          <a:bodyPr wrap="square">
            <a:spAutoFit/>
          </a:bodyPr>
          <a:lstStyle/>
          <a:p>
            <a:pPr rtl="0"/>
            <a:r>
              <a:rPr lang="en-US" sz="1600" dirty="0">
                <a:solidFill>
                  <a:schemeClr val="accent4">
                    <a:lumMod val="60000"/>
                    <a:lumOff val="40000"/>
                  </a:schemeClr>
                </a:solidFill>
                <a:effectLst/>
              </a:rPr>
              <a:t>In th</a:t>
            </a:r>
            <a:r>
              <a:rPr lang="en-US" sz="1600" dirty="0">
                <a:solidFill>
                  <a:schemeClr val="accent4">
                    <a:lumMod val="60000"/>
                    <a:lumOff val="40000"/>
                  </a:schemeClr>
                </a:solidFill>
              </a:rPr>
              <a:t>e above bar plots, it illustrates the average low, medium and high Rate per square feet areas within   Hyderabad city.</a:t>
            </a:r>
          </a:p>
          <a:p>
            <a:pPr rtl="0"/>
            <a:r>
              <a:rPr lang="en-US" sz="2800" dirty="0">
                <a:solidFill>
                  <a:schemeClr val="accent4">
                    <a:lumMod val="60000"/>
                    <a:lumOff val="40000"/>
                  </a:schemeClr>
                </a:solidFill>
              </a:rPr>
              <a:t>INSIGHTS:</a:t>
            </a:r>
          </a:p>
          <a:p>
            <a:pPr marL="457200" indent="-457200" rtl="0">
              <a:buFont typeface="Arial" panose="020B0604020202020204" pitchFamily="34" charset="0"/>
              <a:buChar char="•"/>
            </a:pPr>
            <a:r>
              <a:rPr lang="en-US" sz="2000" dirty="0">
                <a:solidFill>
                  <a:schemeClr val="accent4">
                    <a:lumMod val="60000"/>
                    <a:lumOff val="40000"/>
                  </a:schemeClr>
                </a:solidFill>
              </a:rPr>
              <a:t>In 1</a:t>
            </a:r>
            <a:r>
              <a:rPr lang="en-US" sz="2000" baseline="30000" dirty="0">
                <a:solidFill>
                  <a:schemeClr val="accent4">
                    <a:lumMod val="60000"/>
                    <a:lumOff val="40000"/>
                  </a:schemeClr>
                </a:solidFill>
              </a:rPr>
              <a:t>st</a:t>
            </a:r>
            <a:r>
              <a:rPr lang="en-US" sz="2000" dirty="0">
                <a:solidFill>
                  <a:schemeClr val="accent4">
                    <a:lumMod val="60000"/>
                    <a:lumOff val="40000"/>
                  </a:schemeClr>
                </a:solidFill>
              </a:rPr>
              <a:t> bar plot ,it is showing Addresses where the (land rate or rate per square feet) is less than (&lt;6000 per square feet).</a:t>
            </a:r>
            <a:endParaRPr lang="en-US" sz="2000" dirty="0">
              <a:solidFill>
                <a:schemeClr val="accent4">
                  <a:lumMod val="60000"/>
                  <a:lumOff val="40000"/>
                </a:schemeClr>
              </a:solidFill>
              <a:effectLst/>
            </a:endParaRPr>
          </a:p>
          <a:p>
            <a:pPr marL="342900" indent="-342900">
              <a:buFont typeface="Arial" panose="020B0604020202020204" pitchFamily="34" charset="0"/>
              <a:buChar char="•"/>
            </a:pPr>
            <a:r>
              <a:rPr lang="en-US" sz="2000" dirty="0">
                <a:solidFill>
                  <a:schemeClr val="accent4">
                    <a:lumMod val="60000"/>
                    <a:lumOff val="40000"/>
                  </a:schemeClr>
                </a:solidFill>
              </a:rPr>
              <a:t>Similarly, 2</a:t>
            </a:r>
            <a:r>
              <a:rPr lang="en-US" sz="2000" baseline="30000" dirty="0">
                <a:solidFill>
                  <a:schemeClr val="accent4">
                    <a:lumMod val="60000"/>
                    <a:lumOff val="40000"/>
                  </a:schemeClr>
                </a:solidFill>
              </a:rPr>
              <a:t>nd</a:t>
            </a:r>
            <a:r>
              <a:rPr lang="en-US" sz="2000" dirty="0">
                <a:solidFill>
                  <a:schemeClr val="accent4">
                    <a:lumMod val="60000"/>
                    <a:lumOff val="40000"/>
                  </a:schemeClr>
                </a:solidFill>
              </a:rPr>
              <a:t> and 3</a:t>
            </a:r>
            <a:r>
              <a:rPr lang="en-US" sz="2000" baseline="30000" dirty="0">
                <a:solidFill>
                  <a:schemeClr val="accent4">
                    <a:lumMod val="60000"/>
                    <a:lumOff val="40000"/>
                  </a:schemeClr>
                </a:solidFill>
              </a:rPr>
              <a:t>rd</a:t>
            </a:r>
            <a:r>
              <a:rPr lang="en-US" sz="2000" dirty="0">
                <a:solidFill>
                  <a:schemeClr val="accent4">
                    <a:lumMod val="60000"/>
                    <a:lumOff val="40000"/>
                  </a:schemeClr>
                </a:solidFill>
              </a:rPr>
              <a:t> plot showing Addresses where the (land rate or rate per square feet ) is between (6000-9000sqft) And (&gt;9000sqft).</a:t>
            </a:r>
          </a:p>
          <a:p>
            <a:pPr marL="342900" indent="-342900">
              <a:buFont typeface="Arial" panose="020B0604020202020204" pitchFamily="34" charset="0"/>
              <a:buChar char="•"/>
            </a:pPr>
            <a:r>
              <a:rPr lang="en-US" sz="2000" dirty="0">
                <a:solidFill>
                  <a:schemeClr val="accent4">
                    <a:lumMod val="60000"/>
                    <a:lumOff val="40000"/>
                  </a:schemeClr>
                </a:solidFill>
              </a:rPr>
              <a:t>By observing theses plot we able to conclude  quick overview of addresses with their Square feet rates  this</a:t>
            </a:r>
            <a:r>
              <a:rPr lang="en-US" sz="2000" dirty="0">
                <a:effectLst/>
              </a:rPr>
              <a:t> </a:t>
            </a:r>
            <a:r>
              <a:rPr lang="en-US" sz="2000" dirty="0">
                <a:solidFill>
                  <a:schemeClr val="accent4">
                    <a:lumMod val="60000"/>
                    <a:lumOff val="40000"/>
                  </a:schemeClr>
                </a:solidFill>
                <a:effectLst/>
              </a:rPr>
              <a:t>division helps them make informed decisions about where to focus their property </a:t>
            </a:r>
          </a:p>
          <a:p>
            <a:r>
              <a:rPr lang="en-US" sz="2000" dirty="0"/>
              <a:t> </a:t>
            </a:r>
            <a:endParaRPr lang="en-US" sz="2000" dirty="0">
              <a:solidFill>
                <a:schemeClr val="accent4">
                  <a:lumMod val="60000"/>
                  <a:lumOff val="40000"/>
                </a:schemeClr>
              </a:solidFill>
            </a:endParaRPr>
          </a:p>
          <a:p>
            <a:endParaRPr lang="en-US" sz="2000" dirty="0">
              <a:solidFill>
                <a:schemeClr val="accent4">
                  <a:lumMod val="60000"/>
                  <a:lumOff val="40000"/>
                </a:schemeClr>
              </a:solidFill>
            </a:endParaRPr>
          </a:p>
          <a:p>
            <a:pPr marL="342900" indent="-342900">
              <a:buFont typeface="Arial" panose="020B0604020202020204" pitchFamily="34" charset="0"/>
              <a:buChar char="•"/>
            </a:pPr>
            <a:endParaRPr lang="en-US" sz="2000" dirty="0">
              <a:solidFill>
                <a:schemeClr val="accent4">
                  <a:lumMod val="60000"/>
                  <a:lumOff val="40000"/>
                </a:schemeClr>
              </a:solidFill>
            </a:endParaRPr>
          </a:p>
          <a:p>
            <a:pPr rtl="0"/>
            <a:endParaRPr lang="en-US" sz="2000" dirty="0">
              <a:solidFill>
                <a:schemeClr val="accent4">
                  <a:lumMod val="60000"/>
                  <a:lumOff val="40000"/>
                </a:schemeClr>
              </a:solidFill>
              <a:effectLst/>
            </a:endParaRPr>
          </a:p>
          <a:p>
            <a:pPr rtl="0"/>
            <a:endParaRPr lang="en-US" sz="2800" dirty="0">
              <a:solidFill>
                <a:schemeClr val="accent4">
                  <a:lumMod val="60000"/>
                  <a:lumOff val="40000"/>
                </a:schemeClr>
              </a:solidFill>
              <a:effectLst/>
            </a:endParaRPr>
          </a:p>
          <a:p>
            <a:pPr rtl="0"/>
            <a:endParaRPr lang="en-US" sz="2800" dirty="0"/>
          </a:p>
          <a:p>
            <a:pPr rtl="0"/>
            <a:br>
              <a:rPr lang="en-US" sz="2400" dirty="0">
                <a:latin typeface="Algerian" panose="04020705040A02060702" pitchFamily="82" charset="0"/>
              </a:rPr>
            </a:br>
            <a:endParaRPr lang="en-US" sz="2400" dirty="0">
              <a:latin typeface="Algerian" panose="04020705040A02060702" pitchFamily="82" charset="0"/>
            </a:endParaRPr>
          </a:p>
        </p:txBody>
      </p:sp>
      <p:pic>
        <p:nvPicPr>
          <p:cNvPr id="2" name="Picture 1">
            <a:extLst>
              <a:ext uri="{FF2B5EF4-FFF2-40B4-BE49-F238E27FC236}">
                <a16:creationId xmlns:a16="http://schemas.microsoft.com/office/drawing/2014/main" id="{F5FC2776-1B37-4474-D7D3-7C77FE5E3D96}"/>
              </a:ext>
            </a:extLst>
          </p:cNvPr>
          <p:cNvPicPr>
            <a:picLocks noChangeAspect="1"/>
          </p:cNvPicPr>
          <p:nvPr/>
        </p:nvPicPr>
        <p:blipFill>
          <a:blip r:embed="rId5"/>
          <a:stretch>
            <a:fillRect/>
          </a:stretch>
        </p:blipFill>
        <p:spPr>
          <a:xfrm>
            <a:off x="8881585" y="6133782"/>
            <a:ext cx="3310415" cy="701101"/>
          </a:xfrm>
          <a:prstGeom prst="rect">
            <a:avLst/>
          </a:prstGeom>
        </p:spPr>
      </p:pic>
      <p:sp>
        <p:nvSpPr>
          <p:cNvPr id="6" name="Title 5">
            <a:extLst>
              <a:ext uri="{FF2B5EF4-FFF2-40B4-BE49-F238E27FC236}">
                <a16:creationId xmlns:a16="http://schemas.microsoft.com/office/drawing/2014/main" id="{7E2F4287-728D-4786-9C5F-F61EE0CFC6AF}"/>
              </a:ext>
            </a:extLst>
          </p:cNvPr>
          <p:cNvSpPr>
            <a:spLocks noGrp="1"/>
          </p:cNvSpPr>
          <p:nvPr>
            <p:ph type="title"/>
          </p:nvPr>
        </p:nvSpPr>
        <p:spPr>
          <a:xfrm>
            <a:off x="282390" y="591671"/>
            <a:ext cx="9759165" cy="394447"/>
          </a:xfrm>
        </p:spPr>
        <p:txBody>
          <a:bodyPr>
            <a:normAutofit fontScale="90000"/>
          </a:bodyPr>
          <a:lstStyle/>
          <a:p>
            <a:r>
              <a:rPr lang="en-US" sz="3600" b="1" dirty="0">
                <a:solidFill>
                  <a:schemeClr val="accent4">
                    <a:lumMod val="60000"/>
                    <a:lumOff val="40000"/>
                  </a:schemeClr>
                </a:solidFill>
                <a:effectLst/>
              </a:rPr>
              <a:t>Analysis on Rate per square feet in Hyderabad City based on their Addresses:</a:t>
            </a:r>
            <a:br>
              <a:rPr lang="en-US" sz="3600" dirty="0">
                <a:solidFill>
                  <a:schemeClr val="accent4">
                    <a:lumMod val="60000"/>
                    <a:lumOff val="40000"/>
                  </a:schemeClr>
                </a:solidFill>
                <a:effectLst/>
              </a:rPr>
            </a:br>
            <a:endParaRPr lang="en-IN" dirty="0"/>
          </a:p>
        </p:txBody>
      </p:sp>
    </p:spTree>
    <p:extLst>
      <p:ext uri="{BB962C8B-B14F-4D97-AF65-F5344CB8AC3E}">
        <p14:creationId xmlns:p14="http://schemas.microsoft.com/office/powerpoint/2010/main" val="859083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B46F8-9A73-45FC-81A7-6E588C840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12" y="1125217"/>
            <a:ext cx="3266751" cy="2530938"/>
          </a:xfrm>
          <a:prstGeom prst="rect">
            <a:avLst/>
          </a:prstGeom>
        </p:spPr>
      </p:pic>
      <p:pic>
        <p:nvPicPr>
          <p:cNvPr id="5" name="Picture 4">
            <a:extLst>
              <a:ext uri="{FF2B5EF4-FFF2-40B4-BE49-F238E27FC236}">
                <a16:creationId xmlns:a16="http://schemas.microsoft.com/office/drawing/2014/main" id="{34F87805-B377-4121-98D3-C2109C6CC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076" y="1125217"/>
            <a:ext cx="2954090" cy="2602655"/>
          </a:xfrm>
          <a:prstGeom prst="rect">
            <a:avLst/>
          </a:prstGeom>
        </p:spPr>
      </p:pic>
      <p:pic>
        <p:nvPicPr>
          <p:cNvPr id="7" name="Picture 6">
            <a:extLst>
              <a:ext uri="{FF2B5EF4-FFF2-40B4-BE49-F238E27FC236}">
                <a16:creationId xmlns:a16="http://schemas.microsoft.com/office/drawing/2014/main" id="{CF4B6528-5347-44A7-BD15-5B6C1709A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9744" y="1125217"/>
            <a:ext cx="3029574" cy="2602655"/>
          </a:xfrm>
          <a:prstGeom prst="rect">
            <a:avLst/>
          </a:prstGeom>
        </p:spPr>
      </p:pic>
      <p:pic>
        <p:nvPicPr>
          <p:cNvPr id="8" name="Picture 7">
            <a:extLst>
              <a:ext uri="{FF2B5EF4-FFF2-40B4-BE49-F238E27FC236}">
                <a16:creationId xmlns:a16="http://schemas.microsoft.com/office/drawing/2014/main" id="{9566FB0C-B7FF-1DFF-DD8E-6EF3A64F9241}"/>
              </a:ext>
            </a:extLst>
          </p:cNvPr>
          <p:cNvPicPr>
            <a:picLocks noChangeAspect="1"/>
          </p:cNvPicPr>
          <p:nvPr/>
        </p:nvPicPr>
        <p:blipFill>
          <a:blip r:embed="rId5"/>
          <a:stretch>
            <a:fillRect/>
          </a:stretch>
        </p:blipFill>
        <p:spPr>
          <a:xfrm>
            <a:off x="8881585" y="6156899"/>
            <a:ext cx="3310415" cy="701101"/>
          </a:xfrm>
          <a:prstGeom prst="rect">
            <a:avLst/>
          </a:prstGeom>
        </p:spPr>
      </p:pic>
      <p:sp>
        <p:nvSpPr>
          <p:cNvPr id="9" name="Title 8">
            <a:extLst>
              <a:ext uri="{FF2B5EF4-FFF2-40B4-BE49-F238E27FC236}">
                <a16:creationId xmlns:a16="http://schemas.microsoft.com/office/drawing/2014/main" id="{EB5BD717-1BE1-4CA0-B8CD-C03AC3DF79AF}"/>
              </a:ext>
            </a:extLst>
          </p:cNvPr>
          <p:cNvSpPr>
            <a:spLocks noGrp="1"/>
          </p:cNvSpPr>
          <p:nvPr>
            <p:ph type="title"/>
          </p:nvPr>
        </p:nvSpPr>
        <p:spPr>
          <a:xfrm>
            <a:off x="118012" y="268942"/>
            <a:ext cx="10131425" cy="645459"/>
          </a:xfrm>
        </p:spPr>
        <p:txBody>
          <a:bodyPr>
            <a:normAutofit fontScale="90000"/>
          </a:bodyPr>
          <a:lstStyle/>
          <a:p>
            <a:r>
              <a:rPr lang="en-US" sz="3600" b="1" dirty="0">
                <a:solidFill>
                  <a:schemeClr val="accent4">
                    <a:lumMod val="60000"/>
                    <a:lumOff val="40000"/>
                  </a:schemeClr>
                </a:solidFill>
                <a:effectLst/>
              </a:rPr>
              <a:t>Analysis on Rate per square feet in Mumbai City based on their Addresses:</a:t>
            </a:r>
            <a:endParaRPr lang="en-IN" b="1" dirty="0"/>
          </a:p>
        </p:txBody>
      </p:sp>
      <p:sp>
        <p:nvSpPr>
          <p:cNvPr id="15" name="TextBox 14">
            <a:extLst>
              <a:ext uri="{FF2B5EF4-FFF2-40B4-BE49-F238E27FC236}">
                <a16:creationId xmlns:a16="http://schemas.microsoft.com/office/drawing/2014/main" id="{98167CA8-457E-488F-B8C9-7553A61A283A}"/>
              </a:ext>
            </a:extLst>
          </p:cNvPr>
          <p:cNvSpPr txBox="1"/>
          <p:nvPr/>
        </p:nvSpPr>
        <p:spPr>
          <a:xfrm>
            <a:off x="327798" y="3792071"/>
            <a:ext cx="8081096" cy="2954655"/>
          </a:xfrm>
          <a:prstGeom prst="rect">
            <a:avLst/>
          </a:prstGeom>
          <a:noFill/>
        </p:spPr>
        <p:txBody>
          <a:bodyPr wrap="square">
            <a:spAutoFit/>
          </a:bodyPr>
          <a:lstStyle/>
          <a:p>
            <a:pPr rtl="0"/>
            <a:r>
              <a:rPr lang="en-US" sz="2400" dirty="0">
                <a:solidFill>
                  <a:schemeClr val="accent4">
                    <a:lumMod val="60000"/>
                    <a:lumOff val="40000"/>
                  </a:schemeClr>
                </a:solidFill>
              </a:rPr>
              <a:t>INSIGHTS:</a:t>
            </a:r>
          </a:p>
          <a:p>
            <a:pPr marL="457200" indent="-457200" rtl="0">
              <a:buFont typeface="Arial" panose="020B0604020202020204" pitchFamily="34" charset="0"/>
              <a:buChar char="•"/>
            </a:pPr>
            <a:r>
              <a:rPr lang="en-US" sz="1800" dirty="0">
                <a:solidFill>
                  <a:schemeClr val="accent4">
                    <a:lumMod val="60000"/>
                    <a:lumOff val="40000"/>
                  </a:schemeClr>
                </a:solidFill>
              </a:rPr>
              <a:t>In 1</a:t>
            </a:r>
            <a:r>
              <a:rPr lang="en-US" sz="1800" baseline="30000" dirty="0">
                <a:solidFill>
                  <a:schemeClr val="accent4">
                    <a:lumMod val="60000"/>
                    <a:lumOff val="40000"/>
                  </a:schemeClr>
                </a:solidFill>
              </a:rPr>
              <a:t>st</a:t>
            </a:r>
            <a:r>
              <a:rPr lang="en-US" sz="1800" dirty="0">
                <a:solidFill>
                  <a:schemeClr val="accent4">
                    <a:lumMod val="60000"/>
                    <a:lumOff val="40000"/>
                  </a:schemeClr>
                </a:solidFill>
              </a:rPr>
              <a:t> bar plot ,it is showing Addresses where the (land rate or rate per square feet) is less than (&lt;6000 per square feet).</a:t>
            </a:r>
          </a:p>
          <a:p>
            <a:pPr rtl="0"/>
            <a:endParaRPr lang="en-US" sz="1800" dirty="0">
              <a:solidFill>
                <a:schemeClr val="accent4">
                  <a:lumMod val="60000"/>
                  <a:lumOff val="40000"/>
                </a:schemeClr>
              </a:solidFill>
              <a:effectLst/>
            </a:endParaRPr>
          </a:p>
          <a:p>
            <a:pPr marL="342900" indent="-342900">
              <a:buFont typeface="Arial" panose="020B0604020202020204" pitchFamily="34" charset="0"/>
              <a:buChar char="•"/>
            </a:pPr>
            <a:r>
              <a:rPr lang="en-US" sz="1800" dirty="0">
                <a:solidFill>
                  <a:schemeClr val="accent4">
                    <a:lumMod val="60000"/>
                    <a:lumOff val="40000"/>
                  </a:schemeClr>
                </a:solidFill>
              </a:rPr>
              <a:t>Similarly, 2</a:t>
            </a:r>
            <a:r>
              <a:rPr lang="en-US" sz="1800" baseline="30000" dirty="0">
                <a:solidFill>
                  <a:schemeClr val="accent4">
                    <a:lumMod val="60000"/>
                    <a:lumOff val="40000"/>
                  </a:schemeClr>
                </a:solidFill>
              </a:rPr>
              <a:t>nd</a:t>
            </a:r>
            <a:r>
              <a:rPr lang="en-US" sz="1800" dirty="0">
                <a:solidFill>
                  <a:schemeClr val="accent4">
                    <a:lumMod val="60000"/>
                    <a:lumOff val="40000"/>
                  </a:schemeClr>
                </a:solidFill>
              </a:rPr>
              <a:t> and 3</a:t>
            </a:r>
            <a:r>
              <a:rPr lang="en-US" sz="1800" baseline="30000" dirty="0">
                <a:solidFill>
                  <a:schemeClr val="accent4">
                    <a:lumMod val="60000"/>
                    <a:lumOff val="40000"/>
                  </a:schemeClr>
                </a:solidFill>
              </a:rPr>
              <a:t>rd</a:t>
            </a:r>
            <a:r>
              <a:rPr lang="en-US" sz="1800" dirty="0">
                <a:solidFill>
                  <a:schemeClr val="accent4">
                    <a:lumMod val="60000"/>
                    <a:lumOff val="40000"/>
                  </a:schemeClr>
                </a:solidFill>
              </a:rPr>
              <a:t> plot showing Addresses where the (land rate or rate per square feet ) is between (6000-9000sqft) And (&gt;9000sqft).</a:t>
            </a:r>
          </a:p>
          <a:p>
            <a:pPr marL="342900" indent="-342900">
              <a:buFont typeface="Arial" panose="020B0604020202020204" pitchFamily="34" charset="0"/>
              <a:buChar char="•"/>
            </a:pPr>
            <a:endParaRPr lang="en-US" sz="1800" dirty="0">
              <a:solidFill>
                <a:schemeClr val="accent4">
                  <a:lumMod val="60000"/>
                  <a:lumOff val="40000"/>
                </a:schemeClr>
              </a:solidFill>
            </a:endParaRPr>
          </a:p>
          <a:p>
            <a:pPr marL="342900" indent="-342900">
              <a:buFont typeface="Arial" panose="020B0604020202020204" pitchFamily="34" charset="0"/>
              <a:buChar char="•"/>
            </a:pPr>
            <a:r>
              <a:rPr lang="en-US" sz="1800" dirty="0">
                <a:solidFill>
                  <a:schemeClr val="accent4">
                    <a:lumMod val="60000"/>
                    <a:lumOff val="40000"/>
                  </a:schemeClr>
                </a:solidFill>
              </a:rPr>
              <a:t>By observing theses plot we able to conclude  quick overview of addresses with their Square feet rates  this</a:t>
            </a:r>
            <a:r>
              <a:rPr lang="en-US" sz="1800" dirty="0">
                <a:effectLst/>
              </a:rPr>
              <a:t> </a:t>
            </a:r>
            <a:r>
              <a:rPr lang="en-US" sz="1800" dirty="0">
                <a:solidFill>
                  <a:schemeClr val="accent4">
                    <a:lumMod val="60000"/>
                    <a:lumOff val="40000"/>
                  </a:schemeClr>
                </a:solidFill>
                <a:effectLst/>
              </a:rPr>
              <a:t>division helps them make informed decisions about where to focus their property</a:t>
            </a:r>
            <a:endParaRPr lang="en-IN" dirty="0"/>
          </a:p>
        </p:txBody>
      </p:sp>
    </p:spTree>
    <p:extLst>
      <p:ext uri="{BB962C8B-B14F-4D97-AF65-F5344CB8AC3E}">
        <p14:creationId xmlns:p14="http://schemas.microsoft.com/office/powerpoint/2010/main" val="459971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34F1-E7F8-4481-8580-31FCC5EFD51F}"/>
              </a:ext>
            </a:extLst>
          </p:cNvPr>
          <p:cNvSpPr>
            <a:spLocks noGrp="1"/>
          </p:cNvSpPr>
          <p:nvPr>
            <p:ph type="title"/>
          </p:nvPr>
        </p:nvSpPr>
        <p:spPr>
          <a:xfrm>
            <a:off x="112060" y="62753"/>
            <a:ext cx="10286999" cy="708211"/>
          </a:xfrm>
        </p:spPr>
        <p:txBody>
          <a:bodyPr>
            <a:normAutofit fontScale="90000"/>
          </a:bodyPr>
          <a:lstStyle/>
          <a:p>
            <a:r>
              <a:rPr lang="en-US" sz="3600" b="1" dirty="0">
                <a:solidFill>
                  <a:schemeClr val="accent4">
                    <a:lumMod val="60000"/>
                    <a:lumOff val="40000"/>
                  </a:schemeClr>
                </a:solidFill>
                <a:effectLst/>
              </a:rPr>
              <a:t>Analysis on Rate per square feet in Bangalore City based on their Addresses:</a:t>
            </a:r>
            <a:endParaRPr lang="en-IN" dirty="0"/>
          </a:p>
        </p:txBody>
      </p:sp>
      <p:pic>
        <p:nvPicPr>
          <p:cNvPr id="3" name="Picture 2">
            <a:extLst>
              <a:ext uri="{FF2B5EF4-FFF2-40B4-BE49-F238E27FC236}">
                <a16:creationId xmlns:a16="http://schemas.microsoft.com/office/drawing/2014/main" id="{C79DF4BC-2E85-4E32-8F4A-A25EA66E3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60" y="975093"/>
            <a:ext cx="3089977" cy="2844909"/>
          </a:xfrm>
          <a:prstGeom prst="rect">
            <a:avLst/>
          </a:prstGeom>
        </p:spPr>
      </p:pic>
      <p:pic>
        <p:nvPicPr>
          <p:cNvPr id="4" name="Picture 3">
            <a:extLst>
              <a:ext uri="{FF2B5EF4-FFF2-40B4-BE49-F238E27FC236}">
                <a16:creationId xmlns:a16="http://schemas.microsoft.com/office/drawing/2014/main" id="{510929B2-175F-48B2-9624-C233F6AC9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469" y="975093"/>
            <a:ext cx="3314778" cy="2849968"/>
          </a:xfrm>
          <a:prstGeom prst="rect">
            <a:avLst/>
          </a:prstGeom>
        </p:spPr>
      </p:pic>
      <p:pic>
        <p:nvPicPr>
          <p:cNvPr id="5" name="Picture 4">
            <a:extLst>
              <a:ext uri="{FF2B5EF4-FFF2-40B4-BE49-F238E27FC236}">
                <a16:creationId xmlns:a16="http://schemas.microsoft.com/office/drawing/2014/main" id="{62D0BCBC-4FB3-4B5C-A24B-DFBC242CC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1679" y="975093"/>
            <a:ext cx="3318303" cy="2873232"/>
          </a:xfrm>
          <a:prstGeom prst="rect">
            <a:avLst/>
          </a:prstGeom>
        </p:spPr>
      </p:pic>
      <p:sp>
        <p:nvSpPr>
          <p:cNvPr id="9" name="TextBox 8">
            <a:extLst>
              <a:ext uri="{FF2B5EF4-FFF2-40B4-BE49-F238E27FC236}">
                <a16:creationId xmlns:a16="http://schemas.microsoft.com/office/drawing/2014/main" id="{DCDBAA34-7F6D-4B2C-9A2D-C53BE8FCA02E}"/>
              </a:ext>
            </a:extLst>
          </p:cNvPr>
          <p:cNvSpPr txBox="1"/>
          <p:nvPr/>
        </p:nvSpPr>
        <p:spPr>
          <a:xfrm>
            <a:off x="267410" y="3820002"/>
            <a:ext cx="7844117" cy="2954655"/>
          </a:xfrm>
          <a:prstGeom prst="rect">
            <a:avLst/>
          </a:prstGeom>
          <a:noFill/>
        </p:spPr>
        <p:txBody>
          <a:bodyPr wrap="square">
            <a:spAutoFit/>
          </a:bodyPr>
          <a:lstStyle/>
          <a:p>
            <a:pPr rtl="0"/>
            <a:r>
              <a:rPr lang="en-US" sz="2400" dirty="0">
                <a:solidFill>
                  <a:schemeClr val="accent4">
                    <a:lumMod val="60000"/>
                    <a:lumOff val="40000"/>
                  </a:schemeClr>
                </a:solidFill>
              </a:rPr>
              <a:t>INSIGHTS:</a:t>
            </a:r>
          </a:p>
          <a:p>
            <a:pPr marL="457200" indent="-457200" rtl="0">
              <a:buFont typeface="Arial" panose="020B0604020202020204" pitchFamily="34" charset="0"/>
              <a:buChar char="•"/>
            </a:pPr>
            <a:r>
              <a:rPr lang="en-US" sz="1800" dirty="0">
                <a:solidFill>
                  <a:schemeClr val="accent4">
                    <a:lumMod val="60000"/>
                    <a:lumOff val="40000"/>
                  </a:schemeClr>
                </a:solidFill>
              </a:rPr>
              <a:t>In 1</a:t>
            </a:r>
            <a:r>
              <a:rPr lang="en-US" sz="1800" baseline="30000" dirty="0">
                <a:solidFill>
                  <a:schemeClr val="accent4">
                    <a:lumMod val="60000"/>
                    <a:lumOff val="40000"/>
                  </a:schemeClr>
                </a:solidFill>
              </a:rPr>
              <a:t>st</a:t>
            </a:r>
            <a:r>
              <a:rPr lang="en-US" sz="1800" dirty="0">
                <a:solidFill>
                  <a:schemeClr val="accent4">
                    <a:lumMod val="60000"/>
                    <a:lumOff val="40000"/>
                  </a:schemeClr>
                </a:solidFill>
              </a:rPr>
              <a:t> bar plot ,it is showing Addresses where the (land rate or rate per square feet) is less than (&lt;6000 per square feet).</a:t>
            </a:r>
          </a:p>
          <a:p>
            <a:pPr rtl="0"/>
            <a:endParaRPr lang="en-US" sz="1800" dirty="0">
              <a:solidFill>
                <a:schemeClr val="accent4">
                  <a:lumMod val="60000"/>
                  <a:lumOff val="40000"/>
                </a:schemeClr>
              </a:solidFill>
              <a:effectLst/>
            </a:endParaRPr>
          </a:p>
          <a:p>
            <a:pPr marL="342900" indent="-342900">
              <a:buFont typeface="Arial" panose="020B0604020202020204" pitchFamily="34" charset="0"/>
              <a:buChar char="•"/>
            </a:pPr>
            <a:r>
              <a:rPr lang="en-US" sz="1800" dirty="0">
                <a:solidFill>
                  <a:schemeClr val="accent4">
                    <a:lumMod val="60000"/>
                    <a:lumOff val="40000"/>
                  </a:schemeClr>
                </a:solidFill>
              </a:rPr>
              <a:t>Similarly, 2</a:t>
            </a:r>
            <a:r>
              <a:rPr lang="en-US" sz="1800" baseline="30000" dirty="0">
                <a:solidFill>
                  <a:schemeClr val="accent4">
                    <a:lumMod val="60000"/>
                    <a:lumOff val="40000"/>
                  </a:schemeClr>
                </a:solidFill>
              </a:rPr>
              <a:t>nd</a:t>
            </a:r>
            <a:r>
              <a:rPr lang="en-US" sz="1800" dirty="0">
                <a:solidFill>
                  <a:schemeClr val="accent4">
                    <a:lumMod val="60000"/>
                    <a:lumOff val="40000"/>
                  </a:schemeClr>
                </a:solidFill>
              </a:rPr>
              <a:t> and 3</a:t>
            </a:r>
            <a:r>
              <a:rPr lang="en-US" sz="1800" baseline="30000" dirty="0">
                <a:solidFill>
                  <a:schemeClr val="accent4">
                    <a:lumMod val="60000"/>
                    <a:lumOff val="40000"/>
                  </a:schemeClr>
                </a:solidFill>
              </a:rPr>
              <a:t>rd</a:t>
            </a:r>
            <a:r>
              <a:rPr lang="en-US" sz="1800" dirty="0">
                <a:solidFill>
                  <a:schemeClr val="accent4">
                    <a:lumMod val="60000"/>
                    <a:lumOff val="40000"/>
                  </a:schemeClr>
                </a:solidFill>
              </a:rPr>
              <a:t> plot showing Addresses where the (land rate or rate per square feet ) is between (6000-9000sqft) And (&gt;9000sqft).</a:t>
            </a:r>
          </a:p>
          <a:p>
            <a:pPr marL="342900" indent="-342900">
              <a:buFont typeface="Arial" panose="020B0604020202020204" pitchFamily="34" charset="0"/>
              <a:buChar char="•"/>
            </a:pPr>
            <a:endParaRPr lang="en-US" sz="1800" dirty="0">
              <a:solidFill>
                <a:schemeClr val="accent4">
                  <a:lumMod val="60000"/>
                  <a:lumOff val="40000"/>
                </a:schemeClr>
              </a:solidFill>
            </a:endParaRPr>
          </a:p>
          <a:p>
            <a:pPr marL="342900" indent="-342900">
              <a:buFont typeface="Arial" panose="020B0604020202020204" pitchFamily="34" charset="0"/>
              <a:buChar char="•"/>
            </a:pPr>
            <a:r>
              <a:rPr lang="en-US" sz="1800" dirty="0">
                <a:solidFill>
                  <a:schemeClr val="accent4">
                    <a:lumMod val="60000"/>
                    <a:lumOff val="40000"/>
                  </a:schemeClr>
                </a:solidFill>
              </a:rPr>
              <a:t>By observing theses plot we able to conclude  quick overview of addresses with their Square feet rates  this</a:t>
            </a:r>
            <a:r>
              <a:rPr lang="en-US" sz="1800" dirty="0">
                <a:effectLst/>
              </a:rPr>
              <a:t> </a:t>
            </a:r>
            <a:r>
              <a:rPr lang="en-US" sz="1800" dirty="0">
                <a:solidFill>
                  <a:schemeClr val="accent4">
                    <a:lumMod val="60000"/>
                    <a:lumOff val="40000"/>
                  </a:schemeClr>
                </a:solidFill>
                <a:effectLst/>
              </a:rPr>
              <a:t>division helps them make informed decisions about where to focus their property</a:t>
            </a:r>
            <a:endParaRPr lang="en-IN" dirty="0"/>
          </a:p>
        </p:txBody>
      </p:sp>
      <p:pic>
        <p:nvPicPr>
          <p:cNvPr id="10" name="Picture 9">
            <a:extLst>
              <a:ext uri="{FF2B5EF4-FFF2-40B4-BE49-F238E27FC236}">
                <a16:creationId xmlns:a16="http://schemas.microsoft.com/office/drawing/2014/main" id="{8F8047B4-4327-468A-B33F-A1B271B871D1}"/>
              </a:ext>
            </a:extLst>
          </p:cNvPr>
          <p:cNvPicPr>
            <a:picLocks noChangeAspect="1"/>
          </p:cNvPicPr>
          <p:nvPr/>
        </p:nvPicPr>
        <p:blipFill>
          <a:blip r:embed="rId5"/>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1610650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B44B29-3D47-4886-8427-B1B6A57D2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36" y="1102944"/>
            <a:ext cx="3382382" cy="2823598"/>
          </a:xfrm>
          <a:prstGeom prst="rect">
            <a:avLst/>
          </a:prstGeom>
        </p:spPr>
      </p:pic>
      <p:pic>
        <p:nvPicPr>
          <p:cNvPr id="5" name="Picture 4">
            <a:extLst>
              <a:ext uri="{FF2B5EF4-FFF2-40B4-BE49-F238E27FC236}">
                <a16:creationId xmlns:a16="http://schemas.microsoft.com/office/drawing/2014/main" id="{5F14971B-4447-4340-9662-401C87035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636" y="1102944"/>
            <a:ext cx="3350728" cy="2823598"/>
          </a:xfrm>
          <a:prstGeom prst="rect">
            <a:avLst/>
          </a:prstGeom>
        </p:spPr>
      </p:pic>
      <p:pic>
        <p:nvPicPr>
          <p:cNvPr id="7" name="Picture 6">
            <a:extLst>
              <a:ext uri="{FF2B5EF4-FFF2-40B4-BE49-F238E27FC236}">
                <a16:creationId xmlns:a16="http://schemas.microsoft.com/office/drawing/2014/main" id="{B715C72F-64F3-4C10-83BE-D1991E0CB6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347" y="1102944"/>
            <a:ext cx="3353725" cy="2823598"/>
          </a:xfrm>
          <a:prstGeom prst="rect">
            <a:avLst/>
          </a:prstGeom>
        </p:spPr>
      </p:pic>
      <p:pic>
        <p:nvPicPr>
          <p:cNvPr id="10" name="Picture 9">
            <a:extLst>
              <a:ext uri="{FF2B5EF4-FFF2-40B4-BE49-F238E27FC236}">
                <a16:creationId xmlns:a16="http://schemas.microsoft.com/office/drawing/2014/main" id="{14CEE55B-4B2D-4419-83BA-745C148AD2FF}"/>
              </a:ext>
            </a:extLst>
          </p:cNvPr>
          <p:cNvPicPr>
            <a:picLocks noChangeAspect="1"/>
          </p:cNvPicPr>
          <p:nvPr/>
        </p:nvPicPr>
        <p:blipFill>
          <a:blip r:embed="rId5"/>
          <a:stretch>
            <a:fillRect/>
          </a:stretch>
        </p:blipFill>
        <p:spPr>
          <a:xfrm>
            <a:off x="8881585" y="6156899"/>
            <a:ext cx="3310415" cy="701101"/>
          </a:xfrm>
          <a:prstGeom prst="rect">
            <a:avLst/>
          </a:prstGeom>
        </p:spPr>
      </p:pic>
      <p:sp>
        <p:nvSpPr>
          <p:cNvPr id="8" name="Title 7">
            <a:extLst>
              <a:ext uri="{FF2B5EF4-FFF2-40B4-BE49-F238E27FC236}">
                <a16:creationId xmlns:a16="http://schemas.microsoft.com/office/drawing/2014/main" id="{25CF03A9-7640-4438-AAFD-DE4A5DF8ED70}"/>
              </a:ext>
            </a:extLst>
          </p:cNvPr>
          <p:cNvSpPr>
            <a:spLocks noGrp="1"/>
          </p:cNvSpPr>
          <p:nvPr>
            <p:ph type="title"/>
          </p:nvPr>
        </p:nvSpPr>
        <p:spPr>
          <a:xfrm>
            <a:off x="98236" y="161365"/>
            <a:ext cx="11206257" cy="851647"/>
          </a:xfrm>
        </p:spPr>
        <p:txBody>
          <a:bodyPr>
            <a:normAutofit fontScale="90000"/>
          </a:bodyPr>
          <a:lstStyle/>
          <a:p>
            <a:r>
              <a:rPr lang="en-US" sz="3600" b="1" dirty="0">
                <a:solidFill>
                  <a:schemeClr val="accent4">
                    <a:lumMod val="60000"/>
                    <a:lumOff val="40000"/>
                  </a:schemeClr>
                </a:solidFill>
                <a:effectLst/>
              </a:rPr>
              <a:t>Analysis on Rate per square feet in Delhi City based on their Addresses:</a:t>
            </a:r>
            <a:endParaRPr lang="en-IN" dirty="0"/>
          </a:p>
        </p:txBody>
      </p:sp>
      <p:sp>
        <p:nvSpPr>
          <p:cNvPr id="13" name="TextBox 12">
            <a:extLst>
              <a:ext uri="{FF2B5EF4-FFF2-40B4-BE49-F238E27FC236}">
                <a16:creationId xmlns:a16="http://schemas.microsoft.com/office/drawing/2014/main" id="{34D4BDE6-4F94-40B0-8D12-73037BCB4BBC}"/>
              </a:ext>
            </a:extLst>
          </p:cNvPr>
          <p:cNvSpPr txBox="1"/>
          <p:nvPr/>
        </p:nvSpPr>
        <p:spPr>
          <a:xfrm>
            <a:off x="143256" y="3903345"/>
            <a:ext cx="8521511" cy="2954655"/>
          </a:xfrm>
          <a:prstGeom prst="rect">
            <a:avLst/>
          </a:prstGeom>
          <a:noFill/>
        </p:spPr>
        <p:txBody>
          <a:bodyPr wrap="square">
            <a:spAutoFit/>
          </a:bodyPr>
          <a:lstStyle/>
          <a:p>
            <a:pPr rtl="0"/>
            <a:r>
              <a:rPr lang="en-US" sz="2400" dirty="0">
                <a:solidFill>
                  <a:schemeClr val="accent4">
                    <a:lumMod val="60000"/>
                    <a:lumOff val="40000"/>
                  </a:schemeClr>
                </a:solidFill>
              </a:rPr>
              <a:t>INSIGHTS:</a:t>
            </a:r>
          </a:p>
          <a:p>
            <a:pPr marL="457200" indent="-457200" rtl="0">
              <a:buFont typeface="Arial" panose="020B0604020202020204" pitchFamily="34" charset="0"/>
              <a:buChar char="•"/>
            </a:pPr>
            <a:r>
              <a:rPr lang="en-US" sz="1800" dirty="0">
                <a:solidFill>
                  <a:schemeClr val="accent4">
                    <a:lumMod val="60000"/>
                    <a:lumOff val="40000"/>
                  </a:schemeClr>
                </a:solidFill>
              </a:rPr>
              <a:t>In 1</a:t>
            </a:r>
            <a:r>
              <a:rPr lang="en-US" sz="1800" baseline="30000" dirty="0">
                <a:solidFill>
                  <a:schemeClr val="accent4">
                    <a:lumMod val="60000"/>
                    <a:lumOff val="40000"/>
                  </a:schemeClr>
                </a:solidFill>
              </a:rPr>
              <a:t>st</a:t>
            </a:r>
            <a:r>
              <a:rPr lang="en-US" sz="1800" dirty="0">
                <a:solidFill>
                  <a:schemeClr val="accent4">
                    <a:lumMod val="60000"/>
                    <a:lumOff val="40000"/>
                  </a:schemeClr>
                </a:solidFill>
              </a:rPr>
              <a:t> bar plot ,it is showing Addresses where the (land rate or rate per square feet) is less than (&lt;6000 per square feet).</a:t>
            </a:r>
          </a:p>
          <a:p>
            <a:pPr rtl="0"/>
            <a:endParaRPr lang="en-US" sz="1800" dirty="0">
              <a:solidFill>
                <a:schemeClr val="accent4">
                  <a:lumMod val="60000"/>
                  <a:lumOff val="40000"/>
                </a:schemeClr>
              </a:solidFill>
              <a:effectLst/>
            </a:endParaRPr>
          </a:p>
          <a:p>
            <a:pPr marL="342900" indent="-342900">
              <a:buFont typeface="Arial" panose="020B0604020202020204" pitchFamily="34" charset="0"/>
              <a:buChar char="•"/>
            </a:pPr>
            <a:r>
              <a:rPr lang="en-US" sz="1800" dirty="0">
                <a:solidFill>
                  <a:schemeClr val="accent4">
                    <a:lumMod val="60000"/>
                    <a:lumOff val="40000"/>
                  </a:schemeClr>
                </a:solidFill>
              </a:rPr>
              <a:t>Similarly, 2</a:t>
            </a:r>
            <a:r>
              <a:rPr lang="en-US" sz="1800" baseline="30000" dirty="0">
                <a:solidFill>
                  <a:schemeClr val="accent4">
                    <a:lumMod val="60000"/>
                    <a:lumOff val="40000"/>
                  </a:schemeClr>
                </a:solidFill>
              </a:rPr>
              <a:t>nd</a:t>
            </a:r>
            <a:r>
              <a:rPr lang="en-US" sz="1800" dirty="0">
                <a:solidFill>
                  <a:schemeClr val="accent4">
                    <a:lumMod val="60000"/>
                    <a:lumOff val="40000"/>
                  </a:schemeClr>
                </a:solidFill>
              </a:rPr>
              <a:t> and 3</a:t>
            </a:r>
            <a:r>
              <a:rPr lang="en-US" sz="1800" baseline="30000" dirty="0">
                <a:solidFill>
                  <a:schemeClr val="accent4">
                    <a:lumMod val="60000"/>
                    <a:lumOff val="40000"/>
                  </a:schemeClr>
                </a:solidFill>
              </a:rPr>
              <a:t>rd</a:t>
            </a:r>
            <a:r>
              <a:rPr lang="en-US" sz="1800" dirty="0">
                <a:solidFill>
                  <a:schemeClr val="accent4">
                    <a:lumMod val="60000"/>
                    <a:lumOff val="40000"/>
                  </a:schemeClr>
                </a:solidFill>
              </a:rPr>
              <a:t> plot showing Addresses where the (land rate or rate per square feet ) is between (6000-9000sqft) And (&gt;9000sqft).</a:t>
            </a:r>
          </a:p>
          <a:p>
            <a:pPr marL="342900" indent="-342900">
              <a:buFont typeface="Arial" panose="020B0604020202020204" pitchFamily="34" charset="0"/>
              <a:buChar char="•"/>
            </a:pPr>
            <a:endParaRPr lang="en-US" sz="1800" dirty="0">
              <a:solidFill>
                <a:schemeClr val="accent4">
                  <a:lumMod val="60000"/>
                  <a:lumOff val="40000"/>
                </a:schemeClr>
              </a:solidFill>
            </a:endParaRPr>
          </a:p>
          <a:p>
            <a:pPr marL="342900" indent="-342900">
              <a:buFont typeface="Arial" panose="020B0604020202020204" pitchFamily="34" charset="0"/>
              <a:buChar char="•"/>
            </a:pPr>
            <a:r>
              <a:rPr lang="en-US" sz="1800" dirty="0">
                <a:solidFill>
                  <a:schemeClr val="accent4">
                    <a:lumMod val="60000"/>
                    <a:lumOff val="40000"/>
                  </a:schemeClr>
                </a:solidFill>
              </a:rPr>
              <a:t>By observing theses plot we able to conclude  quick overview of addresses with their Square feet rates  this</a:t>
            </a:r>
            <a:r>
              <a:rPr lang="en-US" sz="1800" dirty="0">
                <a:effectLst/>
              </a:rPr>
              <a:t> </a:t>
            </a:r>
            <a:r>
              <a:rPr lang="en-US" sz="1800" dirty="0">
                <a:solidFill>
                  <a:schemeClr val="accent4">
                    <a:lumMod val="60000"/>
                    <a:lumOff val="40000"/>
                  </a:schemeClr>
                </a:solidFill>
                <a:effectLst/>
              </a:rPr>
              <a:t>division helps them make informed decisions about where to focus their property</a:t>
            </a:r>
            <a:endParaRPr lang="en-IN" dirty="0"/>
          </a:p>
        </p:txBody>
      </p:sp>
    </p:spTree>
    <p:extLst>
      <p:ext uri="{BB962C8B-B14F-4D97-AF65-F5344CB8AC3E}">
        <p14:creationId xmlns:p14="http://schemas.microsoft.com/office/powerpoint/2010/main" val="412840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4D9F8-8179-4785-BC02-6A37B7CF1A3C}"/>
              </a:ext>
            </a:extLst>
          </p:cNvPr>
          <p:cNvPicPr>
            <a:picLocks noChangeAspect="1"/>
          </p:cNvPicPr>
          <p:nvPr/>
        </p:nvPicPr>
        <p:blipFill>
          <a:blip r:embed="rId2"/>
          <a:stretch>
            <a:fillRect/>
          </a:stretch>
        </p:blipFill>
        <p:spPr>
          <a:xfrm>
            <a:off x="152397" y="1017051"/>
            <a:ext cx="3083859" cy="2931444"/>
          </a:xfrm>
          <a:prstGeom prst="rect">
            <a:avLst/>
          </a:prstGeom>
        </p:spPr>
      </p:pic>
      <p:pic>
        <p:nvPicPr>
          <p:cNvPr id="3" name="Picture 2">
            <a:extLst>
              <a:ext uri="{FF2B5EF4-FFF2-40B4-BE49-F238E27FC236}">
                <a16:creationId xmlns:a16="http://schemas.microsoft.com/office/drawing/2014/main" id="{370FDBCD-6732-4E3D-BCEB-8D79BA68A631}"/>
              </a:ext>
            </a:extLst>
          </p:cNvPr>
          <p:cNvPicPr>
            <a:picLocks noChangeAspect="1"/>
          </p:cNvPicPr>
          <p:nvPr/>
        </p:nvPicPr>
        <p:blipFill>
          <a:blip r:embed="rId3"/>
          <a:stretch>
            <a:fillRect/>
          </a:stretch>
        </p:blipFill>
        <p:spPr>
          <a:xfrm>
            <a:off x="4135856" y="988124"/>
            <a:ext cx="3325307" cy="3011710"/>
          </a:xfrm>
          <a:prstGeom prst="rect">
            <a:avLst/>
          </a:prstGeom>
        </p:spPr>
      </p:pic>
      <p:pic>
        <p:nvPicPr>
          <p:cNvPr id="4" name="Picture 3">
            <a:extLst>
              <a:ext uri="{FF2B5EF4-FFF2-40B4-BE49-F238E27FC236}">
                <a16:creationId xmlns:a16="http://schemas.microsoft.com/office/drawing/2014/main" id="{68466C40-DE8F-47E4-A1EB-992AE065EE2F}"/>
              </a:ext>
            </a:extLst>
          </p:cNvPr>
          <p:cNvPicPr>
            <a:picLocks noChangeAspect="1"/>
          </p:cNvPicPr>
          <p:nvPr/>
        </p:nvPicPr>
        <p:blipFill>
          <a:blip r:embed="rId4"/>
          <a:stretch>
            <a:fillRect/>
          </a:stretch>
        </p:blipFill>
        <p:spPr>
          <a:xfrm>
            <a:off x="8360763" y="1017051"/>
            <a:ext cx="3427826" cy="2982783"/>
          </a:xfrm>
          <a:prstGeom prst="rect">
            <a:avLst/>
          </a:prstGeom>
        </p:spPr>
      </p:pic>
      <p:pic>
        <p:nvPicPr>
          <p:cNvPr id="7" name="Picture 6">
            <a:extLst>
              <a:ext uri="{FF2B5EF4-FFF2-40B4-BE49-F238E27FC236}">
                <a16:creationId xmlns:a16="http://schemas.microsoft.com/office/drawing/2014/main" id="{3B0E28A4-E9C0-4017-A9AA-E5B59EE59E4E}"/>
              </a:ext>
            </a:extLst>
          </p:cNvPr>
          <p:cNvPicPr>
            <a:picLocks noChangeAspect="1"/>
          </p:cNvPicPr>
          <p:nvPr/>
        </p:nvPicPr>
        <p:blipFill>
          <a:blip r:embed="rId5"/>
          <a:stretch>
            <a:fillRect/>
          </a:stretch>
        </p:blipFill>
        <p:spPr>
          <a:xfrm>
            <a:off x="8881585" y="6156899"/>
            <a:ext cx="3310415" cy="701101"/>
          </a:xfrm>
          <a:prstGeom prst="rect">
            <a:avLst/>
          </a:prstGeom>
        </p:spPr>
      </p:pic>
      <p:sp>
        <p:nvSpPr>
          <p:cNvPr id="8" name="Title 7">
            <a:extLst>
              <a:ext uri="{FF2B5EF4-FFF2-40B4-BE49-F238E27FC236}">
                <a16:creationId xmlns:a16="http://schemas.microsoft.com/office/drawing/2014/main" id="{52A840A4-5860-4BFA-ACD5-58C8BB6D9D41}"/>
              </a:ext>
            </a:extLst>
          </p:cNvPr>
          <p:cNvSpPr>
            <a:spLocks noGrp="1"/>
          </p:cNvSpPr>
          <p:nvPr>
            <p:ph type="title"/>
          </p:nvPr>
        </p:nvSpPr>
        <p:spPr>
          <a:xfrm>
            <a:off x="215151" y="116542"/>
            <a:ext cx="10602076" cy="762000"/>
          </a:xfrm>
        </p:spPr>
        <p:txBody>
          <a:bodyPr>
            <a:normAutofit fontScale="90000"/>
          </a:bodyPr>
          <a:lstStyle/>
          <a:p>
            <a:r>
              <a:rPr lang="en-US" sz="3600" b="1" dirty="0">
                <a:solidFill>
                  <a:schemeClr val="accent4">
                    <a:lumMod val="60000"/>
                    <a:lumOff val="40000"/>
                  </a:schemeClr>
                </a:solidFill>
                <a:effectLst/>
              </a:rPr>
              <a:t>Analysis on Rate per square feet in Chennai City based on their Addresses:</a:t>
            </a:r>
            <a:endParaRPr lang="en-IN" dirty="0"/>
          </a:p>
        </p:txBody>
      </p:sp>
      <p:sp>
        <p:nvSpPr>
          <p:cNvPr id="10" name="TextBox 9">
            <a:extLst>
              <a:ext uri="{FF2B5EF4-FFF2-40B4-BE49-F238E27FC236}">
                <a16:creationId xmlns:a16="http://schemas.microsoft.com/office/drawing/2014/main" id="{D2320B2B-35E6-44CD-91E6-01805FEAB0FB}"/>
              </a:ext>
            </a:extLst>
          </p:cNvPr>
          <p:cNvSpPr txBox="1"/>
          <p:nvPr/>
        </p:nvSpPr>
        <p:spPr>
          <a:xfrm>
            <a:off x="80680" y="3903345"/>
            <a:ext cx="8615084" cy="2954655"/>
          </a:xfrm>
          <a:prstGeom prst="rect">
            <a:avLst/>
          </a:prstGeom>
          <a:noFill/>
        </p:spPr>
        <p:txBody>
          <a:bodyPr wrap="square">
            <a:spAutoFit/>
          </a:bodyPr>
          <a:lstStyle/>
          <a:p>
            <a:pPr rtl="0"/>
            <a:r>
              <a:rPr lang="en-US" sz="2400" dirty="0">
                <a:solidFill>
                  <a:schemeClr val="accent4">
                    <a:lumMod val="60000"/>
                    <a:lumOff val="40000"/>
                  </a:schemeClr>
                </a:solidFill>
              </a:rPr>
              <a:t>INSIGHTS:</a:t>
            </a:r>
          </a:p>
          <a:p>
            <a:pPr marL="457200" indent="-457200" rtl="0">
              <a:buFont typeface="Arial" panose="020B0604020202020204" pitchFamily="34" charset="0"/>
              <a:buChar char="•"/>
            </a:pPr>
            <a:r>
              <a:rPr lang="en-US" sz="1800" dirty="0">
                <a:solidFill>
                  <a:schemeClr val="accent4">
                    <a:lumMod val="60000"/>
                    <a:lumOff val="40000"/>
                  </a:schemeClr>
                </a:solidFill>
              </a:rPr>
              <a:t>In 1</a:t>
            </a:r>
            <a:r>
              <a:rPr lang="en-US" sz="1800" baseline="30000" dirty="0">
                <a:solidFill>
                  <a:schemeClr val="accent4">
                    <a:lumMod val="60000"/>
                    <a:lumOff val="40000"/>
                  </a:schemeClr>
                </a:solidFill>
              </a:rPr>
              <a:t>st</a:t>
            </a:r>
            <a:r>
              <a:rPr lang="en-US" sz="1800" dirty="0">
                <a:solidFill>
                  <a:schemeClr val="accent4">
                    <a:lumMod val="60000"/>
                    <a:lumOff val="40000"/>
                  </a:schemeClr>
                </a:solidFill>
              </a:rPr>
              <a:t> bar plot ,it is showing Addresses where the (land rate or rate per square feet) is less than (&lt;6000 per square feet).</a:t>
            </a:r>
          </a:p>
          <a:p>
            <a:pPr rtl="0"/>
            <a:endParaRPr lang="en-US" sz="1800" dirty="0">
              <a:solidFill>
                <a:schemeClr val="accent4">
                  <a:lumMod val="60000"/>
                  <a:lumOff val="40000"/>
                </a:schemeClr>
              </a:solidFill>
              <a:effectLst/>
            </a:endParaRPr>
          </a:p>
          <a:p>
            <a:pPr marL="342900" indent="-342900">
              <a:buFont typeface="Arial" panose="020B0604020202020204" pitchFamily="34" charset="0"/>
              <a:buChar char="•"/>
            </a:pPr>
            <a:r>
              <a:rPr lang="en-US" sz="1800" dirty="0">
                <a:solidFill>
                  <a:schemeClr val="accent4">
                    <a:lumMod val="60000"/>
                    <a:lumOff val="40000"/>
                  </a:schemeClr>
                </a:solidFill>
              </a:rPr>
              <a:t>Similarly, 2</a:t>
            </a:r>
            <a:r>
              <a:rPr lang="en-US" sz="1800" baseline="30000" dirty="0">
                <a:solidFill>
                  <a:schemeClr val="accent4">
                    <a:lumMod val="60000"/>
                    <a:lumOff val="40000"/>
                  </a:schemeClr>
                </a:solidFill>
              </a:rPr>
              <a:t>nd</a:t>
            </a:r>
            <a:r>
              <a:rPr lang="en-US" sz="1800" dirty="0">
                <a:solidFill>
                  <a:schemeClr val="accent4">
                    <a:lumMod val="60000"/>
                    <a:lumOff val="40000"/>
                  </a:schemeClr>
                </a:solidFill>
              </a:rPr>
              <a:t> and 3</a:t>
            </a:r>
            <a:r>
              <a:rPr lang="en-US" sz="1800" baseline="30000" dirty="0">
                <a:solidFill>
                  <a:schemeClr val="accent4">
                    <a:lumMod val="60000"/>
                    <a:lumOff val="40000"/>
                  </a:schemeClr>
                </a:solidFill>
              </a:rPr>
              <a:t>rd</a:t>
            </a:r>
            <a:r>
              <a:rPr lang="en-US" sz="1800" dirty="0">
                <a:solidFill>
                  <a:schemeClr val="accent4">
                    <a:lumMod val="60000"/>
                    <a:lumOff val="40000"/>
                  </a:schemeClr>
                </a:solidFill>
              </a:rPr>
              <a:t> plot showing Addresses where the (land rate or rate per square feet ) is between (6000-9000sqft) And (&gt;9000sqft).</a:t>
            </a:r>
          </a:p>
          <a:p>
            <a:pPr marL="342900" indent="-342900">
              <a:buFont typeface="Arial" panose="020B0604020202020204" pitchFamily="34" charset="0"/>
              <a:buChar char="•"/>
            </a:pPr>
            <a:endParaRPr lang="en-US" sz="1800" dirty="0">
              <a:solidFill>
                <a:schemeClr val="accent4">
                  <a:lumMod val="60000"/>
                  <a:lumOff val="40000"/>
                </a:schemeClr>
              </a:solidFill>
            </a:endParaRPr>
          </a:p>
          <a:p>
            <a:pPr marL="342900" indent="-342900">
              <a:buFont typeface="Arial" panose="020B0604020202020204" pitchFamily="34" charset="0"/>
              <a:buChar char="•"/>
            </a:pPr>
            <a:r>
              <a:rPr lang="en-US" sz="1800" dirty="0">
                <a:solidFill>
                  <a:schemeClr val="accent4">
                    <a:lumMod val="60000"/>
                    <a:lumOff val="40000"/>
                  </a:schemeClr>
                </a:solidFill>
              </a:rPr>
              <a:t>By observing theses plot we able to conclude  quick overview of addresses with their Square feet rates  this</a:t>
            </a:r>
            <a:r>
              <a:rPr lang="en-US" sz="1800" dirty="0">
                <a:effectLst/>
              </a:rPr>
              <a:t> </a:t>
            </a:r>
            <a:r>
              <a:rPr lang="en-US" sz="1800" dirty="0">
                <a:solidFill>
                  <a:schemeClr val="accent4">
                    <a:lumMod val="60000"/>
                    <a:lumOff val="40000"/>
                  </a:schemeClr>
                </a:solidFill>
                <a:effectLst/>
              </a:rPr>
              <a:t>division helps them make informed decisions about where to focus their property</a:t>
            </a:r>
            <a:endParaRPr lang="en-IN" dirty="0"/>
          </a:p>
        </p:txBody>
      </p:sp>
    </p:spTree>
    <p:extLst>
      <p:ext uri="{BB962C8B-B14F-4D97-AF65-F5344CB8AC3E}">
        <p14:creationId xmlns:p14="http://schemas.microsoft.com/office/powerpoint/2010/main" val="2782892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709E9-A2A2-8883-B8B2-D8A932DCCD2E}"/>
              </a:ext>
            </a:extLst>
          </p:cNvPr>
          <p:cNvSpPr>
            <a:spLocks noGrp="1"/>
          </p:cNvSpPr>
          <p:nvPr>
            <p:ph type="title"/>
          </p:nvPr>
        </p:nvSpPr>
        <p:spPr>
          <a:xfrm>
            <a:off x="685802" y="609601"/>
            <a:ext cx="3462866" cy="753532"/>
          </a:xfrm>
        </p:spPr>
        <p:txBody>
          <a:bodyPr>
            <a:normAutofit/>
          </a:bodyPr>
          <a:lstStyle/>
          <a:p>
            <a:r>
              <a:rPr lang="en-US" dirty="0"/>
              <a:t>About me:</a:t>
            </a:r>
          </a:p>
        </p:txBody>
      </p:sp>
      <p:sp>
        <p:nvSpPr>
          <p:cNvPr id="3" name="Text Placeholder 2">
            <a:extLst>
              <a:ext uri="{FF2B5EF4-FFF2-40B4-BE49-F238E27FC236}">
                <a16:creationId xmlns:a16="http://schemas.microsoft.com/office/drawing/2014/main" id="{AD738405-523B-2195-287A-14344B07F172}"/>
              </a:ext>
            </a:extLst>
          </p:cNvPr>
          <p:cNvSpPr>
            <a:spLocks noGrp="1"/>
          </p:cNvSpPr>
          <p:nvPr>
            <p:ph type="body" idx="1"/>
          </p:nvPr>
        </p:nvSpPr>
        <p:spPr>
          <a:xfrm>
            <a:off x="1225019" y="1955800"/>
            <a:ext cx="10131428" cy="2768600"/>
          </a:xfrm>
        </p:spPr>
        <p:txBody>
          <a:bodyPr>
            <a:normAutofit fontScale="92500" lnSpcReduction="10000"/>
          </a:bodyPr>
          <a:lstStyle/>
          <a:p>
            <a:pPr marL="342900" lvl="0" indent="-342900">
              <a:buClr>
                <a:schemeClr val="dk1"/>
              </a:buClr>
              <a:buSzPts val="1800"/>
              <a:buFont typeface="Wingdings" panose="05000000000000000000" pitchFamily="2" charset="2"/>
              <a:buChar char="q"/>
            </a:pPr>
            <a:r>
              <a:rPr lang="en-IN" sz="200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I’m  </a:t>
            </a:r>
            <a:r>
              <a:rPr lang="en-IN" dirty="0" err="1">
                <a:solidFill>
                  <a:srgbClr val="FFC000"/>
                </a:solidFill>
                <a:latin typeface="Times New Roman" panose="02020603050405020304" pitchFamily="18" charset="0"/>
                <a:ea typeface="Calibri"/>
                <a:cs typeface="Times New Roman" panose="02020603050405020304" pitchFamily="18" charset="0"/>
                <a:sym typeface="Calibri"/>
              </a:rPr>
              <a:t>Chowke</a:t>
            </a:r>
            <a:r>
              <a:rPr lang="en-IN" dirty="0">
                <a:solidFill>
                  <a:srgbClr val="FFC000"/>
                </a:solidFill>
                <a:latin typeface="Times New Roman" panose="02020603050405020304" pitchFamily="18" charset="0"/>
                <a:ea typeface="Calibri"/>
                <a:cs typeface="Times New Roman" panose="02020603050405020304" pitchFamily="18" charset="0"/>
                <a:sym typeface="Calibri"/>
              </a:rPr>
              <a:t> Srikanth</a:t>
            </a:r>
            <a:r>
              <a:rPr lang="en-IN" sz="2000" i="0" u="none" strike="noStrike" cap="none" dirty="0">
                <a:solidFill>
                  <a:srgbClr val="FFC000"/>
                </a:solidFill>
                <a:latin typeface="Times New Roman" panose="02020603050405020304" pitchFamily="18" charset="0"/>
                <a:ea typeface="Calibri"/>
                <a:cs typeface="Times New Roman" panose="02020603050405020304" pitchFamily="18" charset="0"/>
                <a:sym typeface="Calibri"/>
              </a:rPr>
              <a:t> </a:t>
            </a:r>
            <a:r>
              <a:rPr lang="en-IN" sz="200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has completed </a:t>
            </a:r>
            <a:r>
              <a:rPr lang="en-US" sz="2000" dirty="0">
                <a:solidFill>
                  <a:schemeClr val="tx1"/>
                </a:solidFill>
              </a:rPr>
              <a:t>B.SC in </a:t>
            </a:r>
            <a:r>
              <a:rPr lang="en-US" dirty="0"/>
              <a:t>“Computer science</a:t>
            </a:r>
            <a:r>
              <a:rPr lang="en-US" sz="2000" dirty="0">
                <a:solidFill>
                  <a:schemeClr val="tx1"/>
                </a:solidFill>
              </a:rPr>
              <a:t>”</a:t>
            </a:r>
            <a:endParaRPr lang="en-IN" sz="20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342900" lvl="0" indent="-342900">
              <a:buClr>
                <a:schemeClr val="dk1"/>
              </a:buClr>
              <a:buSzPts val="1800"/>
              <a:buFont typeface="Wingdings" panose="05000000000000000000" pitchFamily="2" charset="2"/>
              <a:buChar char="q"/>
            </a:pPr>
            <a:r>
              <a:rPr lang="en-US" sz="2000" b="1" dirty="0">
                <a:solidFill>
                  <a:schemeClr val="tx1"/>
                </a:solidFill>
                <a:latin typeface="Times New Roman" panose="02020603050405020304" pitchFamily="18" charset="0"/>
                <a:cs typeface="Times New Roman" panose="02020603050405020304" pitchFamily="18" charset="0"/>
              </a:rPr>
              <a:t>L</a:t>
            </a:r>
            <a:r>
              <a:rPr lang="en-US" sz="2000" dirty="0">
                <a:solidFill>
                  <a:schemeClr val="tx1"/>
                </a:solidFill>
                <a:latin typeface="Times New Roman" panose="02020603050405020304" pitchFamily="18" charset="0"/>
                <a:cs typeface="Times New Roman" panose="02020603050405020304" pitchFamily="18" charset="0"/>
              </a:rPr>
              <a:t>earning data science can lead to diverse career opportunities, offers the chance to solve complex problems, has a significant impact on society and businesses, involves cutting-edge technologies, provides flexibility across industries, and often leads to high demand and competitive salaries.</a:t>
            </a:r>
          </a:p>
          <a:p>
            <a:pPr marL="342900" lvl="0" indent="-342900">
              <a:buClr>
                <a:schemeClr val="dk1"/>
              </a:buClr>
              <a:buSzPts val="1800"/>
              <a:buFont typeface="Wingdings" panose="05000000000000000000" pitchFamily="2" charset="2"/>
              <a:buChar char="q"/>
            </a:pPr>
            <a:r>
              <a:rPr lang="en-IN" b="1" dirty="0" err="1">
                <a:solidFill>
                  <a:schemeClr val="tx1"/>
                </a:solidFill>
                <a:latin typeface="Times New Roman" panose="02020603050405020304" pitchFamily="18" charset="0"/>
                <a:ea typeface="Calibri"/>
                <a:cs typeface="Times New Roman" panose="02020603050405020304" pitchFamily="18" charset="0"/>
                <a:sym typeface="Calibri"/>
              </a:rPr>
              <a:t>Linkedin</a:t>
            </a:r>
            <a:r>
              <a:rPr lang="en-IN" b="1" dirty="0">
                <a:solidFill>
                  <a:schemeClr val="tx1"/>
                </a:solidFill>
                <a:latin typeface="Times New Roman" panose="02020603050405020304" pitchFamily="18" charset="0"/>
                <a:ea typeface="Calibri"/>
                <a:cs typeface="Times New Roman" panose="02020603050405020304" pitchFamily="18" charset="0"/>
                <a:sym typeface="Calibri"/>
              </a:rPr>
              <a:t>:  https://www.linkedin.com/in/srikanth-chowke-0624292a0?utm_source=share&amp;utm_campaign=share_via&amp;utm_content=profile&amp;utm_medium=android_app</a:t>
            </a:r>
          </a:p>
          <a:p>
            <a:pPr marL="342900" lvl="0" indent="-342900">
              <a:buClr>
                <a:schemeClr val="dk1"/>
              </a:buClr>
              <a:buSzPts val="1800"/>
              <a:buFont typeface="Wingdings" panose="05000000000000000000" pitchFamily="2" charset="2"/>
              <a:buChar char="q"/>
            </a:pPr>
            <a:r>
              <a:rPr lang="en-IN" sz="2000" b="1" dirty="0" err="1">
                <a:solidFill>
                  <a:schemeClr val="tx1"/>
                </a:solidFill>
                <a:latin typeface="Times New Roman" panose="02020603050405020304" pitchFamily="18" charset="0"/>
                <a:ea typeface="Calibri"/>
                <a:cs typeface="Times New Roman" panose="02020603050405020304" pitchFamily="18" charset="0"/>
                <a:sym typeface="Calibri"/>
              </a:rPr>
              <a:t>Github</a:t>
            </a:r>
            <a:r>
              <a:rPr lang="en-IN" sz="2000" b="1" dirty="0">
                <a:solidFill>
                  <a:schemeClr val="tx1"/>
                </a:solidFill>
                <a:latin typeface="Times New Roman" panose="02020603050405020304" pitchFamily="18" charset="0"/>
                <a:ea typeface="Calibri"/>
                <a:cs typeface="Times New Roman" panose="02020603050405020304" pitchFamily="18" charset="0"/>
                <a:sym typeface="Calibri"/>
              </a:rPr>
              <a:t>:  https://github.com/srikanthchowke</a:t>
            </a:r>
            <a:endParaRPr lang="en-US" sz="2000"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5" name="AutoShape 4">
            <a:extLst>
              <a:ext uri="{FF2B5EF4-FFF2-40B4-BE49-F238E27FC236}">
                <a16:creationId xmlns:a16="http://schemas.microsoft.com/office/drawing/2014/main" id="{B55BC2CD-D9BE-D283-E40F-5418A009A0F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3938D100-99CD-DE32-2759-C923875F8724}"/>
              </a:ext>
            </a:extLst>
          </p:cNvPr>
          <p:cNvPicPr>
            <a:picLocks noChangeAspect="1"/>
          </p:cNvPicPr>
          <p:nvPr/>
        </p:nvPicPr>
        <p:blipFill>
          <a:blip r:embed="rId2"/>
          <a:stretch>
            <a:fillRect/>
          </a:stretch>
        </p:blipFill>
        <p:spPr>
          <a:xfrm>
            <a:off x="8879507" y="6153951"/>
            <a:ext cx="3312493" cy="704049"/>
          </a:xfrm>
          <a:prstGeom prst="rect">
            <a:avLst/>
          </a:prstGeom>
        </p:spPr>
      </p:pic>
    </p:spTree>
    <p:extLst>
      <p:ext uri="{BB962C8B-B14F-4D97-AF65-F5344CB8AC3E}">
        <p14:creationId xmlns:p14="http://schemas.microsoft.com/office/powerpoint/2010/main" val="4017363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E923F-AEC1-4E2A-985B-FAAC3BEAE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2876" y="1641696"/>
            <a:ext cx="3933618" cy="3262090"/>
          </a:xfrm>
          <a:prstGeom prst="rect">
            <a:avLst/>
          </a:prstGeom>
        </p:spPr>
      </p:pic>
      <p:sp>
        <p:nvSpPr>
          <p:cNvPr id="4" name="TextBox 3">
            <a:extLst>
              <a:ext uri="{FF2B5EF4-FFF2-40B4-BE49-F238E27FC236}">
                <a16:creationId xmlns:a16="http://schemas.microsoft.com/office/drawing/2014/main" id="{9BC10276-099C-3A5F-FB67-33338355E3A2}"/>
              </a:ext>
            </a:extLst>
          </p:cNvPr>
          <p:cNvSpPr txBox="1"/>
          <p:nvPr/>
        </p:nvSpPr>
        <p:spPr>
          <a:xfrm>
            <a:off x="134470" y="170329"/>
            <a:ext cx="9771529" cy="1384995"/>
          </a:xfrm>
          <a:prstGeom prst="rect">
            <a:avLst/>
          </a:prstGeom>
          <a:noFill/>
        </p:spPr>
        <p:txBody>
          <a:bodyPr wrap="square">
            <a:spAutoFit/>
          </a:bodyPr>
          <a:lstStyle/>
          <a:p>
            <a:pPr algn="l"/>
            <a:r>
              <a:rPr lang="en-US" sz="2800" dirty="0">
                <a:solidFill>
                  <a:schemeClr val="accent4">
                    <a:lumMod val="20000"/>
                    <a:lumOff val="80000"/>
                  </a:schemeClr>
                </a:solidFill>
                <a:effectLst/>
              </a:rPr>
              <a:t>Analysis on distribution of property sizes in Hyderabad City based on their Addresses:</a:t>
            </a:r>
          </a:p>
          <a:p>
            <a:pPr algn="l"/>
            <a:endParaRPr lang="en-US" sz="2800" b="1" i="0" dirty="0">
              <a:solidFill>
                <a:srgbClr val="000000"/>
              </a:solidFill>
              <a:effectLst/>
              <a:highlight>
                <a:srgbClr val="FFFFFF"/>
              </a:highlight>
              <a:latin typeface="Helvetica Neue"/>
            </a:endParaRPr>
          </a:p>
        </p:txBody>
      </p:sp>
      <p:sp>
        <p:nvSpPr>
          <p:cNvPr id="5" name="TextBox 4">
            <a:extLst>
              <a:ext uri="{FF2B5EF4-FFF2-40B4-BE49-F238E27FC236}">
                <a16:creationId xmlns:a16="http://schemas.microsoft.com/office/drawing/2014/main" id="{842D31F7-21E6-2115-8E04-87517613E2FD}"/>
              </a:ext>
            </a:extLst>
          </p:cNvPr>
          <p:cNvSpPr txBox="1"/>
          <p:nvPr/>
        </p:nvSpPr>
        <p:spPr>
          <a:xfrm>
            <a:off x="134470" y="1503026"/>
            <a:ext cx="7233386" cy="3539430"/>
          </a:xfrm>
          <a:prstGeom prst="rect">
            <a:avLst/>
          </a:prstGeom>
          <a:noFill/>
        </p:spPr>
        <p:txBody>
          <a:bodyPr wrap="square" rtlCol="0">
            <a:spAutoFit/>
          </a:bodyPr>
          <a:lstStyle/>
          <a:p>
            <a:r>
              <a:rPr lang="en-US" sz="2400" dirty="0">
                <a:solidFill>
                  <a:srgbClr val="FFC000"/>
                </a:solidFill>
              </a:rPr>
              <a:t>INSIGHTS:</a:t>
            </a:r>
          </a:p>
          <a:p>
            <a:endParaRPr lang="en-US" sz="2000" dirty="0">
              <a:solidFill>
                <a:srgbClr val="FFC000"/>
              </a:solidFill>
            </a:endParaRPr>
          </a:p>
          <a:p>
            <a:pPr marL="285750" indent="-285750">
              <a:buFont typeface="Arial" panose="020B0604020202020204" pitchFamily="34" charset="0"/>
              <a:buChar char="•"/>
            </a:pPr>
            <a:r>
              <a:rPr lang="en-US" sz="2000" dirty="0">
                <a:solidFill>
                  <a:srgbClr val="FFC000"/>
                </a:solidFill>
              </a:rPr>
              <a:t>3BHK properties are most common across all areas of Hyderabad.</a:t>
            </a:r>
          </a:p>
          <a:p>
            <a:pPr marL="285750" indent="-285750">
              <a:buFont typeface="Arial" panose="020B0604020202020204" pitchFamily="34" charset="0"/>
              <a:buChar char="•"/>
            </a:pPr>
            <a:r>
              <a:rPr lang="en-US" sz="2000" dirty="0">
                <a:solidFill>
                  <a:srgbClr val="FFC000"/>
                </a:solidFill>
              </a:rPr>
              <a:t>Significant presence of 3BHK properties in </a:t>
            </a:r>
            <a:r>
              <a:rPr lang="en-US" sz="2000" dirty="0" err="1">
                <a:solidFill>
                  <a:srgbClr val="FFC000"/>
                </a:solidFill>
              </a:rPr>
              <a:t>Manchirevula</a:t>
            </a:r>
            <a:r>
              <a:rPr lang="en-US" sz="2000" dirty="0">
                <a:solidFill>
                  <a:srgbClr val="FFC000"/>
                </a:solidFill>
              </a:rPr>
              <a:t>, </a:t>
            </a:r>
            <a:r>
              <a:rPr lang="en-US" sz="2000" dirty="0" err="1">
                <a:solidFill>
                  <a:srgbClr val="FFC000"/>
                </a:solidFill>
              </a:rPr>
              <a:t>Pocharam</a:t>
            </a:r>
            <a:r>
              <a:rPr lang="en-US" sz="2000" dirty="0">
                <a:solidFill>
                  <a:srgbClr val="FFC000"/>
                </a:solidFill>
              </a:rPr>
              <a:t>, Kondapur, and </a:t>
            </a:r>
            <a:r>
              <a:rPr lang="en-US" sz="2000" dirty="0" err="1">
                <a:solidFill>
                  <a:srgbClr val="FFC000"/>
                </a:solidFill>
              </a:rPr>
              <a:t>Bachupally</a:t>
            </a:r>
            <a:r>
              <a:rPr lang="en-US" sz="2000" dirty="0">
                <a:solidFill>
                  <a:srgbClr val="FFC000"/>
                </a:solidFill>
              </a:rPr>
              <a:t>.</a:t>
            </a:r>
          </a:p>
          <a:p>
            <a:pPr marL="285750" indent="-285750">
              <a:buFont typeface="Arial" panose="020B0604020202020204" pitchFamily="34" charset="0"/>
              <a:buChar char="•"/>
            </a:pPr>
            <a:endParaRPr lang="en-US" sz="2000" dirty="0">
              <a:solidFill>
                <a:srgbClr val="FFC000"/>
              </a:solidFill>
            </a:endParaRPr>
          </a:p>
          <a:p>
            <a:pPr marL="285750" indent="-285750">
              <a:buFont typeface="Arial" panose="020B0604020202020204" pitchFamily="34" charset="0"/>
              <a:buChar char="•"/>
            </a:pPr>
            <a:r>
              <a:rPr lang="en-US" sz="2000" dirty="0">
                <a:solidFill>
                  <a:srgbClr val="FFC000"/>
                </a:solidFill>
              </a:rPr>
              <a:t>Notable availability of 2BHK properties in </a:t>
            </a:r>
            <a:r>
              <a:rPr lang="en-US" sz="2000" dirty="0" err="1">
                <a:solidFill>
                  <a:srgbClr val="FFC000"/>
                </a:solidFill>
              </a:rPr>
              <a:t>Bachupally</a:t>
            </a:r>
            <a:r>
              <a:rPr lang="en-US" sz="2000" dirty="0">
                <a:solidFill>
                  <a:srgbClr val="FFC000"/>
                </a:solidFill>
              </a:rPr>
              <a:t>, </a:t>
            </a:r>
            <a:r>
              <a:rPr lang="en-US" sz="2000" dirty="0" err="1">
                <a:solidFill>
                  <a:srgbClr val="FFC000"/>
                </a:solidFill>
              </a:rPr>
              <a:t>Yapral</a:t>
            </a:r>
            <a:r>
              <a:rPr lang="en-US" sz="2000" dirty="0">
                <a:solidFill>
                  <a:srgbClr val="FFC000"/>
                </a:solidFill>
              </a:rPr>
              <a:t>, </a:t>
            </a:r>
            <a:r>
              <a:rPr lang="en-US" sz="2000" dirty="0" err="1">
                <a:solidFill>
                  <a:srgbClr val="FFC000"/>
                </a:solidFill>
              </a:rPr>
              <a:t>Pocharam</a:t>
            </a:r>
            <a:r>
              <a:rPr lang="en-US" sz="2000" dirty="0">
                <a:solidFill>
                  <a:srgbClr val="FFC000"/>
                </a:solidFill>
              </a:rPr>
              <a:t>, </a:t>
            </a:r>
            <a:r>
              <a:rPr lang="en-US" sz="2000" dirty="0" err="1">
                <a:solidFill>
                  <a:srgbClr val="FFC000"/>
                </a:solidFill>
              </a:rPr>
              <a:t>Hydernagar</a:t>
            </a:r>
            <a:r>
              <a:rPr lang="en-US" sz="2000" dirty="0">
                <a:solidFill>
                  <a:srgbClr val="FFC000"/>
                </a:solidFill>
              </a:rPr>
              <a:t>, and </a:t>
            </a:r>
            <a:r>
              <a:rPr lang="en-US" sz="2000" dirty="0" err="1">
                <a:solidFill>
                  <a:srgbClr val="FFC000"/>
                </a:solidFill>
              </a:rPr>
              <a:t>Nizampet</a:t>
            </a:r>
            <a:r>
              <a:rPr lang="en-US" sz="2000" dirty="0">
                <a:solidFill>
                  <a:srgbClr val="FFC000"/>
                </a:solidFill>
              </a:rPr>
              <a:t>.</a:t>
            </a:r>
          </a:p>
          <a:p>
            <a:pPr marL="285750" indent="-285750">
              <a:buFont typeface="Arial" panose="020B0604020202020204" pitchFamily="34" charset="0"/>
              <a:buChar char="•"/>
            </a:pPr>
            <a:endParaRPr lang="en-US" sz="2000" dirty="0">
              <a:solidFill>
                <a:srgbClr val="FFC000"/>
              </a:solidFill>
            </a:endParaRPr>
          </a:p>
          <a:p>
            <a:pPr marL="285750" indent="-285750">
              <a:buFont typeface="Arial" panose="020B0604020202020204" pitchFamily="34" charset="0"/>
              <a:buChar char="•"/>
            </a:pPr>
            <a:r>
              <a:rPr lang="en-US" sz="2000" dirty="0">
                <a:solidFill>
                  <a:srgbClr val="FFC000"/>
                </a:solidFill>
              </a:rPr>
              <a:t>5BHK properties are significantly found in </a:t>
            </a:r>
            <a:r>
              <a:rPr lang="en-US" sz="2000" dirty="0" err="1">
                <a:solidFill>
                  <a:srgbClr val="FFC000"/>
                </a:solidFill>
              </a:rPr>
              <a:t>Kokapet</a:t>
            </a:r>
            <a:r>
              <a:rPr lang="en-US" sz="2000" dirty="0">
                <a:solidFill>
                  <a:srgbClr val="FFC000"/>
                </a:solidFill>
              </a:rPr>
              <a:t> and R.C. Puram</a:t>
            </a:r>
          </a:p>
        </p:txBody>
      </p:sp>
      <p:pic>
        <p:nvPicPr>
          <p:cNvPr id="2" name="Picture 1">
            <a:extLst>
              <a:ext uri="{FF2B5EF4-FFF2-40B4-BE49-F238E27FC236}">
                <a16:creationId xmlns:a16="http://schemas.microsoft.com/office/drawing/2014/main" id="{8226C91F-1A62-66F1-91E0-B8730C9DD487}"/>
              </a:ext>
            </a:extLst>
          </p:cNvPr>
          <p:cNvPicPr>
            <a:picLocks noChangeAspect="1"/>
          </p:cNvPicPr>
          <p:nvPr/>
        </p:nvPicPr>
        <p:blipFill>
          <a:blip r:embed="rId3"/>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2285211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D7F33-0FA0-482F-B667-FAE5027C0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617" y="1634711"/>
            <a:ext cx="3876230" cy="3801036"/>
          </a:xfrm>
          <a:prstGeom prst="rect">
            <a:avLst/>
          </a:prstGeom>
        </p:spPr>
      </p:pic>
      <p:sp>
        <p:nvSpPr>
          <p:cNvPr id="9" name="TextBox 8">
            <a:extLst>
              <a:ext uri="{FF2B5EF4-FFF2-40B4-BE49-F238E27FC236}">
                <a16:creationId xmlns:a16="http://schemas.microsoft.com/office/drawing/2014/main" id="{91F0B317-323D-49F3-B83C-076F90253F4A}"/>
              </a:ext>
            </a:extLst>
          </p:cNvPr>
          <p:cNvSpPr txBox="1"/>
          <p:nvPr/>
        </p:nvSpPr>
        <p:spPr>
          <a:xfrm>
            <a:off x="215153" y="161365"/>
            <a:ext cx="10479741" cy="1077218"/>
          </a:xfrm>
          <a:prstGeom prst="rect">
            <a:avLst/>
          </a:prstGeom>
          <a:noFill/>
        </p:spPr>
        <p:txBody>
          <a:bodyPr wrap="square" rtlCol="0">
            <a:spAutoFit/>
          </a:bodyPr>
          <a:lstStyle/>
          <a:p>
            <a:pPr algn="l"/>
            <a:r>
              <a:rPr lang="en-US" sz="3200" dirty="0">
                <a:solidFill>
                  <a:schemeClr val="accent4">
                    <a:lumMod val="20000"/>
                    <a:lumOff val="80000"/>
                  </a:schemeClr>
                </a:solidFill>
                <a:effectLst/>
              </a:rPr>
              <a:t>Analysis on distribution of property sizes in </a:t>
            </a:r>
            <a:r>
              <a:rPr lang="en-US" sz="3200" dirty="0">
                <a:solidFill>
                  <a:schemeClr val="accent4">
                    <a:lumMod val="20000"/>
                    <a:lumOff val="80000"/>
                  </a:schemeClr>
                </a:solidFill>
              </a:rPr>
              <a:t>Delhi </a:t>
            </a:r>
            <a:r>
              <a:rPr lang="en-US" sz="3200" dirty="0">
                <a:solidFill>
                  <a:schemeClr val="accent4">
                    <a:lumMod val="20000"/>
                    <a:lumOff val="80000"/>
                  </a:schemeClr>
                </a:solidFill>
                <a:effectLst/>
              </a:rPr>
              <a:t>City based on their Addresses:</a:t>
            </a:r>
          </a:p>
        </p:txBody>
      </p:sp>
      <p:sp>
        <p:nvSpPr>
          <p:cNvPr id="12" name="TextBox 11">
            <a:extLst>
              <a:ext uri="{FF2B5EF4-FFF2-40B4-BE49-F238E27FC236}">
                <a16:creationId xmlns:a16="http://schemas.microsoft.com/office/drawing/2014/main" id="{85946567-CE9A-472D-91AC-06CF8931EDFE}"/>
              </a:ext>
            </a:extLst>
          </p:cNvPr>
          <p:cNvSpPr txBox="1"/>
          <p:nvPr/>
        </p:nvSpPr>
        <p:spPr>
          <a:xfrm>
            <a:off x="215153" y="1634711"/>
            <a:ext cx="6902824" cy="38472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5"/>
                </a:solidFill>
                <a:effectLst/>
                <a:uLnTx/>
                <a:uFillTx/>
                <a:latin typeface="Calibri" panose="020F0502020204030204"/>
                <a:ea typeface="+mn-ea"/>
                <a:cs typeface="+mn-cs"/>
              </a:rPr>
              <a:t>INSIGHTS:</a:t>
            </a:r>
            <a:endParaRPr kumimoji="0" lang="en-US" sz="2400" b="0" i="0" u="none" strike="noStrike" kern="1200" cap="none" spc="0" normalizeH="0" baseline="0" noProof="0" dirty="0">
              <a:ln>
                <a:noFill/>
              </a:ln>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sz="2000" b="0" i="0" dirty="0">
                <a:solidFill>
                  <a:schemeClr val="accent5"/>
                </a:solidFill>
                <a:effectLst/>
                <a:latin typeface="__Inter_35e491"/>
              </a:rPr>
              <a:t>Based on the provided bar chart, here are four key insights:</a:t>
            </a:r>
          </a:p>
          <a:p>
            <a:pPr marR="0" lvl="0" algn="l" defTabSz="914400" rtl="0" eaLnBrk="1" fontAlgn="auto" latinLnBrk="0" hangingPunct="1">
              <a:lnSpc>
                <a:spcPct val="100000"/>
              </a:lnSpc>
              <a:spcBef>
                <a:spcPts val="0"/>
              </a:spcBef>
              <a:spcAft>
                <a:spcPts val="0"/>
              </a:spcAft>
              <a:buClrTx/>
              <a:buSzTx/>
              <a:tabLst/>
              <a:defRPr/>
            </a:pPr>
            <a:r>
              <a:rPr lang="en-US" sz="2000" b="0" i="0" dirty="0">
                <a:solidFill>
                  <a:schemeClr val="accent5"/>
                </a:solidFill>
                <a:effectLst/>
                <a:latin typeface="__Inter_35e491"/>
              </a:rPr>
              <a:t> 1. The chart shows the frequency of different property sizes across various addresses in Delhi, with size 2 properties being the most common across multiple locations.</a:t>
            </a:r>
          </a:p>
          <a:p>
            <a:pPr marR="0" lvl="0" algn="l" defTabSz="914400" rtl="0" eaLnBrk="1" fontAlgn="auto" latinLnBrk="0" hangingPunct="1">
              <a:lnSpc>
                <a:spcPct val="100000"/>
              </a:lnSpc>
              <a:spcBef>
                <a:spcPts val="0"/>
              </a:spcBef>
              <a:spcAft>
                <a:spcPts val="0"/>
              </a:spcAft>
              <a:buClrTx/>
              <a:buSzTx/>
              <a:tabLst/>
              <a:defRPr/>
            </a:pPr>
            <a:r>
              <a:rPr lang="en-US" sz="2000" b="0" i="0" dirty="0">
                <a:solidFill>
                  <a:schemeClr val="accent5"/>
                </a:solidFill>
                <a:effectLst/>
                <a:latin typeface="__Inter_35e491"/>
              </a:rPr>
              <a:t> 2. Greater Kailash has the highest number of properties listed, with a particularly high frequency of size 2 properties. </a:t>
            </a:r>
          </a:p>
          <a:p>
            <a:pPr marR="0" lvl="0" algn="l" defTabSz="914400" rtl="0" eaLnBrk="1" fontAlgn="auto" latinLnBrk="0" hangingPunct="1">
              <a:lnSpc>
                <a:spcPct val="100000"/>
              </a:lnSpc>
              <a:spcBef>
                <a:spcPts val="0"/>
              </a:spcBef>
              <a:spcAft>
                <a:spcPts val="0"/>
              </a:spcAft>
              <a:buClrTx/>
              <a:buSzTx/>
              <a:tabLst/>
              <a:defRPr/>
            </a:pPr>
            <a:r>
              <a:rPr lang="en-US" sz="2000" b="0" i="0" dirty="0">
                <a:solidFill>
                  <a:schemeClr val="accent5"/>
                </a:solidFill>
                <a:effectLst/>
                <a:latin typeface="__Inter_35e491"/>
              </a:rPr>
              <a:t>3. Size 8 properties are the least common and are only present in a few locations, such as Aurangzeb Road and Golf Links. </a:t>
            </a:r>
          </a:p>
          <a:p>
            <a:pPr marR="0" lvl="0" algn="l" defTabSz="914400" rtl="0" eaLnBrk="1" fontAlgn="auto" latinLnBrk="0" hangingPunct="1">
              <a:lnSpc>
                <a:spcPct val="100000"/>
              </a:lnSpc>
              <a:spcBef>
                <a:spcPts val="0"/>
              </a:spcBef>
              <a:spcAft>
                <a:spcPts val="0"/>
              </a:spcAft>
              <a:buClrTx/>
              <a:buSzTx/>
              <a:tabLst/>
              <a:defRPr/>
            </a:pPr>
            <a:r>
              <a:rPr lang="en-US" sz="2000" b="0" i="0" dirty="0">
                <a:solidFill>
                  <a:schemeClr val="accent5"/>
                </a:solidFill>
                <a:effectLst/>
                <a:latin typeface="__Inter_35e491"/>
              </a:rPr>
              <a:t>4. Some addresses, like Tilak Marg and </a:t>
            </a:r>
            <a:r>
              <a:rPr lang="en-US" sz="2000" b="0" i="0" dirty="0" err="1">
                <a:solidFill>
                  <a:schemeClr val="accent5"/>
                </a:solidFill>
                <a:effectLst/>
                <a:latin typeface="__Inter_35e491"/>
              </a:rPr>
              <a:t>Prithviraj</a:t>
            </a:r>
            <a:r>
              <a:rPr lang="en-US" sz="2000" b="0" i="0" dirty="0">
                <a:solidFill>
                  <a:schemeClr val="accent5"/>
                </a:solidFill>
                <a:effectLst/>
                <a:latin typeface="__Inter_35e491"/>
              </a:rPr>
              <a:t> Road, have a very low frequency of properties, with only size 2 properties represented.</a:t>
            </a:r>
            <a:endParaRPr kumimoji="0" lang="en-US" sz="2000" b="0" i="0" u="none" strike="noStrike" kern="1200" cap="none" spc="0" normalizeH="0" baseline="0" noProof="0" dirty="0">
              <a:ln>
                <a:noFill/>
              </a:ln>
              <a:solidFill>
                <a:schemeClr val="accent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147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B177D-25A0-478F-9E8B-8FC4E0E98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5210" y="1559859"/>
            <a:ext cx="3417495" cy="3998259"/>
          </a:xfrm>
          <a:prstGeom prst="rect">
            <a:avLst/>
          </a:prstGeom>
        </p:spPr>
      </p:pic>
      <p:sp>
        <p:nvSpPr>
          <p:cNvPr id="4" name="TextBox 3">
            <a:extLst>
              <a:ext uri="{FF2B5EF4-FFF2-40B4-BE49-F238E27FC236}">
                <a16:creationId xmlns:a16="http://schemas.microsoft.com/office/drawing/2014/main" id="{7B54B7D5-7E26-4B75-B308-479646C4FF64}"/>
              </a:ext>
            </a:extLst>
          </p:cNvPr>
          <p:cNvSpPr txBox="1"/>
          <p:nvPr/>
        </p:nvSpPr>
        <p:spPr>
          <a:xfrm>
            <a:off x="466164" y="1710911"/>
            <a:ext cx="6777317" cy="39982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rPr>
              <a:t>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3BHK properties are most common across all areas of Hyderabad.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Significant presence of 3BHK properties in </a:t>
            </a:r>
            <a:r>
              <a:rPr kumimoji="0" lang="en-US" sz="2000" b="0" i="0" u="none" strike="noStrike" kern="1200" cap="none" spc="0" normalizeH="0" baseline="0" noProof="0" dirty="0" err="1">
                <a:ln>
                  <a:noFill/>
                </a:ln>
                <a:solidFill>
                  <a:srgbClr val="FFC000"/>
                </a:solidFill>
                <a:effectLst/>
                <a:uLnTx/>
                <a:uFillTx/>
                <a:latin typeface="Calibri" panose="020F0502020204030204"/>
                <a:ea typeface="+mn-ea"/>
                <a:cs typeface="+mn-cs"/>
              </a:rPr>
              <a:t>Manchirevula</a:t>
            </a: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srgbClr val="FFC000"/>
                </a:solidFill>
                <a:effectLst/>
                <a:uLnTx/>
                <a:uFillTx/>
                <a:latin typeface="Calibri" panose="020F0502020204030204"/>
                <a:ea typeface="+mn-ea"/>
                <a:cs typeface="+mn-cs"/>
              </a:rPr>
              <a:t>Pocharam</a:t>
            </a: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 Kondapur, and </a:t>
            </a:r>
            <a:r>
              <a:rPr kumimoji="0" lang="en-US" sz="2000" b="0" i="0" u="none" strike="noStrike" kern="1200" cap="none" spc="0" normalizeH="0" baseline="0" noProof="0" dirty="0" err="1">
                <a:ln>
                  <a:noFill/>
                </a:ln>
                <a:solidFill>
                  <a:srgbClr val="FFC000"/>
                </a:solidFill>
                <a:effectLst/>
                <a:uLnTx/>
                <a:uFillTx/>
                <a:latin typeface="Calibri" panose="020F0502020204030204"/>
                <a:ea typeface="+mn-ea"/>
                <a:cs typeface="+mn-cs"/>
              </a:rPr>
              <a:t>Bachupally</a:t>
            </a: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Notable availability of 2BHK properties in </a:t>
            </a:r>
            <a:r>
              <a:rPr kumimoji="0" lang="en-US" sz="2000" b="0" i="0" u="none" strike="noStrike" kern="1200" cap="none" spc="0" normalizeH="0" baseline="0" noProof="0" dirty="0" err="1">
                <a:ln>
                  <a:noFill/>
                </a:ln>
                <a:solidFill>
                  <a:srgbClr val="FFC000"/>
                </a:solidFill>
                <a:effectLst/>
                <a:uLnTx/>
                <a:uFillTx/>
                <a:latin typeface="Calibri" panose="020F0502020204030204"/>
                <a:ea typeface="+mn-ea"/>
                <a:cs typeface="+mn-cs"/>
              </a:rPr>
              <a:t>Bachupally</a:t>
            </a: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srgbClr val="FFC000"/>
                </a:solidFill>
                <a:effectLst/>
                <a:uLnTx/>
                <a:uFillTx/>
                <a:latin typeface="Calibri" panose="020F0502020204030204"/>
                <a:ea typeface="+mn-ea"/>
                <a:cs typeface="+mn-cs"/>
              </a:rPr>
              <a:t>Yapral</a:t>
            </a: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srgbClr val="FFC000"/>
                </a:solidFill>
                <a:effectLst/>
                <a:uLnTx/>
                <a:uFillTx/>
                <a:latin typeface="Calibri" panose="020F0502020204030204"/>
                <a:ea typeface="+mn-ea"/>
                <a:cs typeface="+mn-cs"/>
              </a:rPr>
              <a:t>Pocharam</a:t>
            </a: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srgbClr val="FFC000"/>
                </a:solidFill>
                <a:effectLst/>
                <a:uLnTx/>
                <a:uFillTx/>
                <a:latin typeface="Calibri" panose="020F0502020204030204"/>
                <a:ea typeface="+mn-ea"/>
                <a:cs typeface="+mn-cs"/>
              </a:rPr>
              <a:t>Hydernagar</a:t>
            </a: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 and </a:t>
            </a:r>
            <a:r>
              <a:rPr kumimoji="0" lang="en-US" sz="2000" b="0" i="0" u="none" strike="noStrike" kern="1200" cap="none" spc="0" normalizeH="0" baseline="0" noProof="0" dirty="0" err="1">
                <a:ln>
                  <a:noFill/>
                </a:ln>
                <a:solidFill>
                  <a:srgbClr val="FFC000"/>
                </a:solidFill>
                <a:effectLst/>
                <a:uLnTx/>
                <a:uFillTx/>
                <a:latin typeface="Calibri" panose="020F0502020204030204"/>
                <a:ea typeface="+mn-ea"/>
                <a:cs typeface="+mn-cs"/>
              </a:rPr>
              <a:t>Nizampet</a:t>
            </a: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5BHK properties are significantly found in </a:t>
            </a:r>
            <a:r>
              <a:rPr kumimoji="0" lang="en-US" sz="2000" b="0" i="0" u="none" strike="noStrike" kern="1200" cap="none" spc="0" normalizeH="0" baseline="0" noProof="0" dirty="0" err="1">
                <a:ln>
                  <a:noFill/>
                </a:ln>
                <a:solidFill>
                  <a:srgbClr val="FFC000"/>
                </a:solidFill>
                <a:effectLst/>
                <a:uLnTx/>
                <a:uFillTx/>
                <a:latin typeface="Calibri" panose="020F0502020204030204"/>
                <a:ea typeface="+mn-ea"/>
                <a:cs typeface="+mn-cs"/>
              </a:rPr>
              <a:t>Kokapet</a:t>
            </a:r>
            <a:r>
              <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rPr>
              <a:t> and R.C. Puram</a:t>
            </a:r>
          </a:p>
        </p:txBody>
      </p:sp>
      <p:sp>
        <p:nvSpPr>
          <p:cNvPr id="6" name="TextBox 5">
            <a:extLst>
              <a:ext uri="{FF2B5EF4-FFF2-40B4-BE49-F238E27FC236}">
                <a16:creationId xmlns:a16="http://schemas.microsoft.com/office/drawing/2014/main" id="{6814AE42-9C43-418F-83BE-8057F64BF0FF}"/>
              </a:ext>
            </a:extLst>
          </p:cNvPr>
          <p:cNvSpPr txBox="1"/>
          <p:nvPr/>
        </p:nvSpPr>
        <p:spPr>
          <a:xfrm>
            <a:off x="331694" y="292039"/>
            <a:ext cx="10103224"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90BA4C">
                    <a:lumMod val="20000"/>
                    <a:lumOff val="80000"/>
                  </a:srgbClr>
                </a:solidFill>
                <a:effectLst/>
                <a:uLnTx/>
                <a:uFillTx/>
                <a:latin typeface="Calibri" panose="020F0502020204030204"/>
                <a:ea typeface="+mn-ea"/>
                <a:cs typeface="+mn-cs"/>
              </a:rPr>
              <a:t>Analysis on distribution of property sizes in Chennai City based on their </a:t>
            </a:r>
            <a:r>
              <a:rPr kumimoji="0" lang="en-US" sz="3200" b="0" i="0" u="none" strike="noStrike" kern="1200" cap="none" spc="0" normalizeH="0" baseline="0" noProof="0" dirty="0">
                <a:ln>
                  <a:noFill/>
                </a:ln>
                <a:solidFill>
                  <a:srgbClr val="90BA4C">
                    <a:lumMod val="20000"/>
                    <a:lumOff val="80000"/>
                  </a:srgbClr>
                </a:solidFill>
                <a:effectLst/>
                <a:uLnTx/>
                <a:uFillTx/>
                <a:latin typeface="Calibri" panose="020F0502020204030204"/>
                <a:ea typeface="+mn-ea"/>
                <a:cs typeface="+mn-cs"/>
              </a:rPr>
              <a:t>Addresses</a:t>
            </a:r>
            <a:r>
              <a:rPr kumimoji="0" lang="en-US" sz="2000" b="0" i="0" u="none" strike="noStrike" kern="1200" cap="none" spc="0" normalizeH="0" baseline="0" noProof="0" dirty="0">
                <a:ln>
                  <a:noFill/>
                </a:ln>
                <a:solidFill>
                  <a:srgbClr val="90BA4C">
                    <a:lumMod val="20000"/>
                    <a:lumOff val="80000"/>
                  </a:srgbClr>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681214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8D422D-F1D5-4115-9DB3-11FF984F9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905" y="1711585"/>
            <a:ext cx="3908612" cy="3841375"/>
          </a:xfrm>
          <a:prstGeom prst="rect">
            <a:avLst/>
          </a:prstGeom>
        </p:spPr>
      </p:pic>
      <p:sp>
        <p:nvSpPr>
          <p:cNvPr id="4" name="TextBox 3">
            <a:extLst>
              <a:ext uri="{FF2B5EF4-FFF2-40B4-BE49-F238E27FC236}">
                <a16:creationId xmlns:a16="http://schemas.microsoft.com/office/drawing/2014/main" id="{EBC06ADB-2D68-4FE0-BE90-E2E0B7A6CD30}"/>
              </a:ext>
            </a:extLst>
          </p:cNvPr>
          <p:cNvSpPr txBox="1"/>
          <p:nvPr/>
        </p:nvSpPr>
        <p:spPr>
          <a:xfrm>
            <a:off x="242047" y="1711585"/>
            <a:ext cx="6096000"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rPr>
              <a:t>INSIGHTS: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accent5"/>
                </a:solidFill>
                <a:effectLst/>
                <a:latin typeface="__Inter_35e491"/>
              </a:rPr>
              <a:t>Based on the provided bar chart, here are four insights: 1. The chart illustrates the distribution of property types by size in Chennai, with properties of size 2 being the most prevalent across several addresses.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accent5"/>
                </a:solidFill>
                <a:effectLst/>
                <a:latin typeface="__Inter_35e491"/>
              </a:rPr>
              <a:t>2. Kodambakkam stands out with the highest frequency of properties, particularly those of size 2, followed by size 3 properties.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accent5"/>
                </a:solidFill>
                <a:effectLst/>
                <a:latin typeface="__Inter_35e491"/>
              </a:rPr>
              <a:t>3. Size 6 properties are the least common and are only found in a few locations, such as T. Nagar and </a:t>
            </a:r>
            <a:r>
              <a:rPr lang="en-US" sz="2000" b="0" i="0" dirty="0" err="1">
                <a:solidFill>
                  <a:schemeClr val="accent5"/>
                </a:solidFill>
                <a:effectLst/>
                <a:latin typeface="__Inter_35e491"/>
              </a:rPr>
              <a:t>Perungudi</a:t>
            </a:r>
            <a:r>
              <a:rPr lang="en-US" sz="2000" b="0" i="0" dirty="0">
                <a:solidFill>
                  <a:schemeClr val="accent5"/>
                </a:solidFill>
                <a:effectLst/>
                <a:latin typeface="__Inter_35e491"/>
              </a:rPr>
              <a:t>. 4. Some addresses like </a:t>
            </a:r>
            <a:r>
              <a:rPr lang="en-US" sz="2000" b="0" i="0" dirty="0" err="1">
                <a:solidFill>
                  <a:schemeClr val="accent5"/>
                </a:solidFill>
                <a:effectLst/>
                <a:latin typeface="__Inter_35e491"/>
              </a:rPr>
              <a:t>Aminjikarai</a:t>
            </a:r>
            <a:r>
              <a:rPr lang="en-US" sz="2000" b="0" i="0" dirty="0">
                <a:solidFill>
                  <a:schemeClr val="accent5"/>
                </a:solidFill>
                <a:effectLst/>
                <a:latin typeface="__Inter_35e491"/>
              </a:rPr>
              <a:t>, </a:t>
            </a:r>
            <a:r>
              <a:rPr lang="en-US" sz="2000" b="0" i="0" dirty="0" err="1">
                <a:solidFill>
                  <a:schemeClr val="accent5"/>
                </a:solidFill>
                <a:effectLst/>
                <a:latin typeface="__Inter_35e491"/>
              </a:rPr>
              <a:t>Chetpet</a:t>
            </a:r>
            <a:r>
              <a:rPr lang="en-US" sz="2000" b="0" i="0" dirty="0">
                <a:solidFill>
                  <a:schemeClr val="accent5"/>
                </a:solidFill>
                <a:effectLst/>
                <a:latin typeface="__Inter_35e491"/>
              </a:rPr>
              <a:t>, and </a:t>
            </a:r>
            <a:r>
              <a:rPr lang="en-US" sz="2000" b="0" i="0" dirty="0" err="1">
                <a:solidFill>
                  <a:schemeClr val="accent5"/>
                </a:solidFill>
                <a:effectLst/>
                <a:latin typeface="__Inter_35e491"/>
              </a:rPr>
              <a:t>Egmore</a:t>
            </a:r>
            <a:r>
              <a:rPr lang="en-US" sz="2000" b="0" i="0" dirty="0">
                <a:solidFill>
                  <a:schemeClr val="accent5"/>
                </a:solidFill>
                <a:effectLst/>
                <a:latin typeface="__Inter_35e491"/>
              </a:rPr>
              <a:t> have a relatively low frequency of properties, with a more even distribution across different sizes.</a:t>
            </a:r>
            <a:endParaRPr kumimoji="0" lang="en-US" sz="2000" b="0" i="0" u="none" strike="noStrike" kern="1200" cap="none" spc="0" normalizeH="0" baseline="0" noProof="0" dirty="0">
              <a:ln>
                <a:noFill/>
              </a:ln>
              <a:solidFill>
                <a:schemeClr val="accent5"/>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B870EDA-6840-40FD-8FF7-821DBDEE8AC8}"/>
              </a:ext>
            </a:extLst>
          </p:cNvPr>
          <p:cNvSpPr txBox="1"/>
          <p:nvPr/>
        </p:nvSpPr>
        <p:spPr>
          <a:xfrm>
            <a:off x="242047" y="259976"/>
            <a:ext cx="937708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90BA4C">
                    <a:lumMod val="20000"/>
                    <a:lumOff val="80000"/>
                  </a:srgbClr>
                </a:solidFill>
                <a:effectLst/>
                <a:uLnTx/>
                <a:uFillTx/>
                <a:latin typeface="Calibri" panose="020F0502020204030204"/>
                <a:ea typeface="+mn-ea"/>
                <a:cs typeface="+mn-cs"/>
              </a:rPr>
              <a:t>Analysis on distribution of property sizes in Mumbai City based on their Addresses</a:t>
            </a:r>
            <a:r>
              <a:rPr kumimoji="0" lang="en-US" sz="2000" b="0" i="0" u="none" strike="noStrike" kern="1200" cap="none" spc="0" normalizeH="0" baseline="0" noProof="0" dirty="0">
                <a:ln>
                  <a:noFill/>
                </a:ln>
                <a:solidFill>
                  <a:srgbClr val="90BA4C">
                    <a:lumMod val="20000"/>
                    <a:lumOff val="80000"/>
                  </a:srgbClr>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968646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97C433C-E547-05EC-52D9-D94C7BCE3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064" y="1852377"/>
            <a:ext cx="4616824" cy="29926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B11AD2-E8C9-1F2F-A2DE-A9C270F69EF6}"/>
              </a:ext>
            </a:extLst>
          </p:cNvPr>
          <p:cNvSpPr txBox="1"/>
          <p:nvPr/>
        </p:nvSpPr>
        <p:spPr>
          <a:xfrm>
            <a:off x="154112" y="0"/>
            <a:ext cx="10764899" cy="1077218"/>
          </a:xfrm>
          <a:prstGeom prst="rect">
            <a:avLst/>
          </a:prstGeom>
          <a:noFill/>
        </p:spPr>
        <p:txBody>
          <a:bodyPr wrap="square" rtlCol="0">
            <a:spAutoFit/>
          </a:bodyPr>
          <a:lstStyle/>
          <a:p>
            <a:pPr algn="l"/>
            <a:r>
              <a:rPr lang="en-US" sz="3200" b="1" dirty="0"/>
              <a:t>T</a:t>
            </a:r>
            <a:r>
              <a:rPr lang="en-US" sz="3200" b="1" dirty="0">
                <a:effectLst/>
              </a:rPr>
              <a:t>rends of most common property types in different addresses within city</a:t>
            </a:r>
            <a:endParaRPr lang="en-US" sz="3200" b="1" i="0" dirty="0">
              <a:solidFill>
                <a:srgbClr val="000000"/>
              </a:solidFill>
              <a:effectLst/>
              <a:highlight>
                <a:srgbClr val="FFFFFF"/>
              </a:highlight>
              <a:latin typeface="Helvetica Neue"/>
            </a:endParaRPr>
          </a:p>
        </p:txBody>
      </p:sp>
      <p:pic>
        <p:nvPicPr>
          <p:cNvPr id="2" name="Picture 1">
            <a:extLst>
              <a:ext uri="{FF2B5EF4-FFF2-40B4-BE49-F238E27FC236}">
                <a16:creationId xmlns:a16="http://schemas.microsoft.com/office/drawing/2014/main" id="{6DF08191-03BA-8A62-6631-51BEB5F98BDE}"/>
              </a:ext>
            </a:extLst>
          </p:cNvPr>
          <p:cNvPicPr>
            <a:picLocks noChangeAspect="1"/>
          </p:cNvPicPr>
          <p:nvPr/>
        </p:nvPicPr>
        <p:blipFill>
          <a:blip r:embed="rId3"/>
          <a:stretch>
            <a:fillRect/>
          </a:stretch>
        </p:blipFill>
        <p:spPr>
          <a:xfrm>
            <a:off x="8881585" y="6156899"/>
            <a:ext cx="3310415" cy="701101"/>
          </a:xfrm>
          <a:prstGeom prst="rect">
            <a:avLst/>
          </a:prstGeom>
        </p:spPr>
      </p:pic>
      <p:sp>
        <p:nvSpPr>
          <p:cNvPr id="6" name="TextBox 5">
            <a:extLst>
              <a:ext uri="{FF2B5EF4-FFF2-40B4-BE49-F238E27FC236}">
                <a16:creationId xmlns:a16="http://schemas.microsoft.com/office/drawing/2014/main" id="{F2773FFE-670E-4000-A8D6-47C1D843907B}"/>
              </a:ext>
            </a:extLst>
          </p:cNvPr>
          <p:cNvSpPr txBox="1"/>
          <p:nvPr/>
        </p:nvSpPr>
        <p:spPr>
          <a:xfrm>
            <a:off x="154112" y="1640541"/>
            <a:ext cx="7100047" cy="3416320"/>
          </a:xfrm>
          <a:prstGeom prst="rect">
            <a:avLst/>
          </a:prstGeom>
          <a:noFill/>
        </p:spPr>
        <p:txBody>
          <a:bodyPr wrap="square">
            <a:spAutoFit/>
          </a:bodyPr>
          <a:lstStyle/>
          <a:p>
            <a:pPr algn="l"/>
            <a:r>
              <a:rPr lang="en-US" b="0" i="0" dirty="0">
                <a:solidFill>
                  <a:schemeClr val="accent5"/>
                </a:solidFill>
                <a:effectLst/>
                <a:latin typeface="__Inter_35e491"/>
              </a:rPr>
              <a:t>INSIGHTS:</a:t>
            </a:r>
          </a:p>
          <a:p>
            <a:pPr algn="l"/>
            <a:r>
              <a:rPr lang="en-US" b="0" i="0" dirty="0">
                <a:solidFill>
                  <a:schemeClr val="accent5"/>
                </a:solidFill>
                <a:effectLst/>
                <a:latin typeface="__Inter_35e491"/>
              </a:rPr>
              <a:t>Based on the provided bar chart, here are four insights:</a:t>
            </a:r>
          </a:p>
          <a:p>
            <a:pPr algn="l">
              <a:buFont typeface="+mj-lt"/>
              <a:buAutoNum type="arabicPeriod"/>
            </a:pPr>
            <a:r>
              <a:rPr lang="en-US" b="0" i="0" u="none" strike="noStrike" dirty="0">
                <a:solidFill>
                  <a:schemeClr val="accent5"/>
                </a:solidFill>
                <a:effectLst/>
                <a:latin typeface="__Inter_35e491"/>
              </a:rPr>
              <a:t>Apartments are the most common property type across all cities featured in the chart, with Mumbai showing the highest count of apartment properties.</a:t>
            </a:r>
          </a:p>
          <a:p>
            <a:pPr algn="l">
              <a:buFont typeface="+mj-lt"/>
              <a:buAutoNum type="arabicPeriod"/>
            </a:pPr>
            <a:r>
              <a:rPr lang="en-US" b="0" i="0" u="none" strike="noStrike" dirty="0">
                <a:solidFill>
                  <a:schemeClr val="accent5"/>
                </a:solidFill>
                <a:effectLst/>
                <a:latin typeface="__Inter_35e491"/>
              </a:rPr>
              <a:t>Independent houses are the second most common property type, with Delhi having a notably higher count compared to other cities.</a:t>
            </a:r>
          </a:p>
          <a:p>
            <a:pPr algn="l">
              <a:buFont typeface="+mj-lt"/>
              <a:buAutoNum type="arabicPeriod"/>
            </a:pPr>
            <a:r>
              <a:rPr lang="en-US" b="0" i="0" u="none" strike="noStrike" dirty="0">
                <a:solidFill>
                  <a:schemeClr val="accent5"/>
                </a:solidFill>
                <a:effectLst/>
                <a:latin typeface="__Inter_35e491"/>
              </a:rPr>
              <a:t>Villas and penthouses have a much lower presence in comparison to apartments and independent houses, with villas being slightly more common than penthouses in the cities shown.</a:t>
            </a:r>
          </a:p>
          <a:p>
            <a:pPr algn="l">
              <a:buFont typeface="+mj-lt"/>
              <a:buAutoNum type="arabicPeriod"/>
            </a:pPr>
            <a:r>
              <a:rPr lang="en-US" b="0" i="0" u="none" strike="noStrike" dirty="0">
                <a:solidFill>
                  <a:schemeClr val="accent5"/>
                </a:solidFill>
                <a:effectLst/>
                <a:latin typeface="__Inter_35e491"/>
              </a:rPr>
              <a:t>Studio properties have the lowest count and are almost negligible in the data, with only Mumbai showing a small number of studio properties.</a:t>
            </a:r>
          </a:p>
        </p:txBody>
      </p:sp>
    </p:spTree>
    <p:extLst>
      <p:ext uri="{BB962C8B-B14F-4D97-AF65-F5344CB8AC3E}">
        <p14:creationId xmlns:p14="http://schemas.microsoft.com/office/powerpoint/2010/main" val="3570832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B73D16-8021-471C-9D1B-71BCB781D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368" y="1325809"/>
            <a:ext cx="3634534" cy="4206382"/>
          </a:xfrm>
          <a:prstGeom prst="rect">
            <a:avLst/>
          </a:prstGeom>
        </p:spPr>
      </p:pic>
      <p:sp>
        <p:nvSpPr>
          <p:cNvPr id="4" name="TextBox 3">
            <a:extLst>
              <a:ext uri="{FF2B5EF4-FFF2-40B4-BE49-F238E27FC236}">
                <a16:creationId xmlns:a16="http://schemas.microsoft.com/office/drawing/2014/main" id="{74937A73-9267-FDC7-B6D6-E6E38BBF78BA}"/>
              </a:ext>
            </a:extLst>
          </p:cNvPr>
          <p:cNvSpPr txBox="1"/>
          <p:nvPr/>
        </p:nvSpPr>
        <p:spPr>
          <a:xfrm>
            <a:off x="5024064" y="1818969"/>
            <a:ext cx="6298058"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accent5">
                    <a:lumMod val="40000"/>
                    <a:lumOff val="60000"/>
                  </a:schemeClr>
                </a:solidFill>
              </a:rPr>
              <a:t>This </a:t>
            </a:r>
            <a:r>
              <a:rPr lang="en-US" sz="2000" dirty="0" err="1">
                <a:solidFill>
                  <a:schemeClr val="accent5">
                    <a:lumMod val="40000"/>
                    <a:lumOff val="60000"/>
                  </a:schemeClr>
                </a:solidFill>
              </a:rPr>
              <a:t>piechart</a:t>
            </a:r>
            <a:r>
              <a:rPr lang="en-US" sz="2000" dirty="0">
                <a:solidFill>
                  <a:schemeClr val="accent5">
                    <a:lumMod val="40000"/>
                    <a:lumOff val="60000"/>
                  </a:schemeClr>
                </a:solidFill>
              </a:rPr>
              <a:t> displays the construction status of overall properties listed  in five cities </a:t>
            </a:r>
            <a:r>
              <a:rPr lang="en-US" sz="2000" dirty="0" err="1">
                <a:solidFill>
                  <a:schemeClr val="accent5">
                    <a:lumMod val="40000"/>
                    <a:lumOff val="60000"/>
                  </a:schemeClr>
                </a:solidFill>
              </a:rPr>
              <a:t>hyderbad,Mumbai,Bangalore,delhi</a:t>
            </a:r>
            <a:r>
              <a:rPr lang="en-US" sz="2000" dirty="0">
                <a:solidFill>
                  <a:schemeClr val="accent5">
                    <a:lumMod val="40000"/>
                    <a:lumOff val="60000"/>
                  </a:schemeClr>
                </a:solidFill>
              </a:rPr>
              <a:t> and Chennai.</a:t>
            </a:r>
          </a:p>
          <a:p>
            <a:pPr marL="342900" indent="-342900">
              <a:buFont typeface="Arial" panose="020B0604020202020204" pitchFamily="34" charset="0"/>
              <a:buChar char="•"/>
            </a:pPr>
            <a:endParaRPr lang="en-US" sz="2000" dirty="0">
              <a:solidFill>
                <a:schemeClr val="accent5">
                  <a:lumMod val="40000"/>
                  <a:lumOff val="60000"/>
                </a:schemeClr>
              </a:solidFill>
            </a:endParaRPr>
          </a:p>
          <a:p>
            <a:pPr marL="342900" indent="-342900">
              <a:buFont typeface="Arial" panose="020B0604020202020204" pitchFamily="34" charset="0"/>
              <a:buChar char="•"/>
            </a:pPr>
            <a:r>
              <a:rPr lang="en-US" sz="2000" dirty="0">
                <a:solidFill>
                  <a:schemeClr val="accent5">
                    <a:lumMod val="40000"/>
                    <a:lumOff val="60000"/>
                  </a:schemeClr>
                </a:solidFill>
              </a:rPr>
              <a:t>It conclude 58.96% of properties are into </a:t>
            </a:r>
            <a:r>
              <a:rPr lang="en-US" sz="2000" dirty="0" err="1">
                <a:solidFill>
                  <a:schemeClr val="accent5">
                    <a:lumMod val="40000"/>
                    <a:lumOff val="60000"/>
                  </a:schemeClr>
                </a:solidFill>
              </a:rPr>
              <a:t>underconstruction</a:t>
            </a:r>
            <a:r>
              <a:rPr lang="en-US" sz="2000" dirty="0">
                <a:solidFill>
                  <a:schemeClr val="accent5">
                    <a:lumMod val="40000"/>
                    <a:lumOff val="60000"/>
                  </a:schemeClr>
                </a:solidFill>
              </a:rPr>
              <a:t> status and 41.04% of properties are into ready to move or construction completed </a:t>
            </a:r>
          </a:p>
        </p:txBody>
      </p:sp>
      <p:pic>
        <p:nvPicPr>
          <p:cNvPr id="2" name="Picture 1">
            <a:extLst>
              <a:ext uri="{FF2B5EF4-FFF2-40B4-BE49-F238E27FC236}">
                <a16:creationId xmlns:a16="http://schemas.microsoft.com/office/drawing/2014/main" id="{900BCBD9-DBCF-5D88-21AD-E89ABE83DDE9}"/>
              </a:ext>
            </a:extLst>
          </p:cNvPr>
          <p:cNvPicPr>
            <a:picLocks noChangeAspect="1"/>
          </p:cNvPicPr>
          <p:nvPr/>
        </p:nvPicPr>
        <p:blipFill>
          <a:blip r:embed="rId3"/>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2329776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38321-8C81-49E4-A05E-2CEC1522F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3842" y="764046"/>
            <a:ext cx="3577119" cy="3926106"/>
          </a:xfrm>
          <a:prstGeom prst="rect">
            <a:avLst/>
          </a:prstGeom>
        </p:spPr>
      </p:pic>
      <p:sp>
        <p:nvSpPr>
          <p:cNvPr id="2" name="TextBox 1">
            <a:extLst>
              <a:ext uri="{FF2B5EF4-FFF2-40B4-BE49-F238E27FC236}">
                <a16:creationId xmlns:a16="http://schemas.microsoft.com/office/drawing/2014/main" id="{28BC66E3-A0CC-E2F3-5B97-CDF09849F483}"/>
              </a:ext>
            </a:extLst>
          </p:cNvPr>
          <p:cNvSpPr txBox="1"/>
          <p:nvPr/>
        </p:nvSpPr>
        <p:spPr>
          <a:xfrm>
            <a:off x="1232899" y="1746606"/>
            <a:ext cx="5147353" cy="3139321"/>
          </a:xfrm>
          <a:prstGeom prst="rect">
            <a:avLst/>
          </a:prstGeom>
          <a:noFill/>
        </p:spPr>
        <p:txBody>
          <a:bodyPr wrap="square" rtlCol="0">
            <a:spAutoFit/>
          </a:bodyPr>
          <a:lstStyle/>
          <a:p>
            <a:pPr marL="342900" indent="-342900">
              <a:buFont typeface="Arial" panose="020B0604020202020204" pitchFamily="34" charset="0"/>
              <a:buChar char="•"/>
            </a:pPr>
            <a:r>
              <a:rPr lang="en-US" sz="1800" dirty="0">
                <a:solidFill>
                  <a:schemeClr val="accent5">
                    <a:lumMod val="40000"/>
                    <a:lumOff val="60000"/>
                  </a:schemeClr>
                </a:solidFill>
              </a:rPr>
              <a:t>This </a:t>
            </a:r>
            <a:r>
              <a:rPr lang="en-US" sz="1800" dirty="0" err="1">
                <a:solidFill>
                  <a:schemeClr val="accent5">
                    <a:lumMod val="40000"/>
                    <a:lumOff val="60000"/>
                  </a:schemeClr>
                </a:solidFill>
              </a:rPr>
              <a:t>piechart</a:t>
            </a:r>
            <a:r>
              <a:rPr lang="en-US" sz="1800" dirty="0">
                <a:solidFill>
                  <a:schemeClr val="accent5">
                    <a:lumMod val="40000"/>
                    <a:lumOff val="60000"/>
                  </a:schemeClr>
                </a:solidFill>
              </a:rPr>
              <a:t> displays the property listed by status of overall properties  in five cities </a:t>
            </a:r>
            <a:r>
              <a:rPr lang="en-US" sz="1800" dirty="0" err="1">
                <a:solidFill>
                  <a:schemeClr val="accent5">
                    <a:lumMod val="40000"/>
                    <a:lumOff val="60000"/>
                  </a:schemeClr>
                </a:solidFill>
              </a:rPr>
              <a:t>hyderbad,Mumbai,Bangalore,delhi</a:t>
            </a:r>
            <a:r>
              <a:rPr lang="en-US" sz="1800" dirty="0">
                <a:solidFill>
                  <a:schemeClr val="accent5">
                    <a:lumMod val="40000"/>
                    <a:lumOff val="60000"/>
                  </a:schemeClr>
                </a:solidFill>
              </a:rPr>
              <a:t> and Chennai.</a:t>
            </a:r>
          </a:p>
          <a:p>
            <a:pPr marL="342900" indent="-342900">
              <a:buFont typeface="Arial" panose="020B0604020202020204" pitchFamily="34" charset="0"/>
              <a:buChar char="•"/>
            </a:pPr>
            <a:endParaRPr lang="en-US" sz="1800" dirty="0">
              <a:solidFill>
                <a:schemeClr val="accent5">
                  <a:lumMod val="40000"/>
                  <a:lumOff val="60000"/>
                </a:schemeClr>
              </a:solidFill>
            </a:endParaRPr>
          </a:p>
          <a:p>
            <a:pPr marL="342900" indent="-342900">
              <a:buFont typeface="Arial" panose="020B0604020202020204" pitchFamily="34" charset="0"/>
              <a:buChar char="•"/>
            </a:pPr>
            <a:r>
              <a:rPr lang="en-US" sz="1800" dirty="0">
                <a:solidFill>
                  <a:schemeClr val="accent5">
                    <a:lumMod val="40000"/>
                    <a:lumOff val="60000"/>
                  </a:schemeClr>
                </a:solidFill>
              </a:rPr>
              <a:t>It conclude 47.48% </a:t>
            </a:r>
            <a:r>
              <a:rPr lang="en-US" dirty="0">
                <a:solidFill>
                  <a:schemeClr val="accent5">
                    <a:lumMod val="40000"/>
                    <a:lumOff val="60000"/>
                  </a:schemeClr>
                </a:solidFill>
              </a:rPr>
              <a:t>of properties listed by ‘Agents’</a:t>
            </a:r>
          </a:p>
          <a:p>
            <a:pPr marL="342900" indent="-342900">
              <a:buFont typeface="Arial" panose="020B0604020202020204" pitchFamily="34" charset="0"/>
              <a:buChar char="•"/>
            </a:pPr>
            <a:r>
              <a:rPr lang="en-US" sz="1800" dirty="0">
                <a:solidFill>
                  <a:schemeClr val="accent5">
                    <a:lumMod val="40000"/>
                    <a:lumOff val="60000"/>
                  </a:schemeClr>
                </a:solidFill>
              </a:rPr>
              <a:t>It conclude 22.62%</a:t>
            </a:r>
            <a:r>
              <a:rPr lang="en-US" dirty="0">
                <a:solidFill>
                  <a:schemeClr val="accent5">
                    <a:lumMod val="40000"/>
                    <a:lumOff val="60000"/>
                  </a:schemeClr>
                </a:solidFill>
              </a:rPr>
              <a:t>of properties listed by ‘Builders’</a:t>
            </a:r>
            <a:endParaRPr lang="en-US" sz="1800" dirty="0">
              <a:solidFill>
                <a:schemeClr val="accent5">
                  <a:lumMod val="40000"/>
                  <a:lumOff val="60000"/>
                </a:schemeClr>
              </a:solidFill>
            </a:endParaRPr>
          </a:p>
          <a:p>
            <a:pPr marL="342900" indent="-342900">
              <a:buFont typeface="Arial" panose="020B0604020202020204" pitchFamily="34" charset="0"/>
              <a:buChar char="•"/>
            </a:pPr>
            <a:r>
              <a:rPr lang="en-US" sz="1800" dirty="0">
                <a:solidFill>
                  <a:schemeClr val="accent5">
                    <a:lumMod val="40000"/>
                    <a:lumOff val="60000"/>
                  </a:schemeClr>
                </a:solidFill>
              </a:rPr>
              <a:t>It conclude </a:t>
            </a:r>
            <a:r>
              <a:rPr lang="en-US" dirty="0">
                <a:solidFill>
                  <a:schemeClr val="accent5">
                    <a:lumMod val="40000"/>
                    <a:lumOff val="60000"/>
                  </a:schemeClr>
                </a:solidFill>
              </a:rPr>
              <a:t>29.90%</a:t>
            </a:r>
            <a:r>
              <a:rPr lang="en-US" sz="1800" dirty="0">
                <a:solidFill>
                  <a:schemeClr val="accent5">
                    <a:lumMod val="40000"/>
                    <a:lumOff val="60000"/>
                  </a:schemeClr>
                </a:solidFill>
              </a:rPr>
              <a:t> </a:t>
            </a:r>
            <a:r>
              <a:rPr lang="en-US" dirty="0">
                <a:solidFill>
                  <a:schemeClr val="accent5">
                    <a:lumMod val="40000"/>
                    <a:lumOff val="60000"/>
                  </a:schemeClr>
                </a:solidFill>
              </a:rPr>
              <a:t>of properties listed by ‘Owner’</a:t>
            </a:r>
            <a:endParaRPr lang="en-US" sz="1800" dirty="0">
              <a:solidFill>
                <a:schemeClr val="accent5">
                  <a:lumMod val="40000"/>
                  <a:lumOff val="60000"/>
                </a:schemeClr>
              </a:solidFill>
            </a:endParaRPr>
          </a:p>
          <a:p>
            <a:pPr marL="342900" indent="-342900">
              <a:buFont typeface="Arial" panose="020B0604020202020204" pitchFamily="34" charset="0"/>
              <a:buChar char="•"/>
            </a:pPr>
            <a:endParaRPr lang="en-US" sz="1800" dirty="0">
              <a:solidFill>
                <a:schemeClr val="accent5">
                  <a:lumMod val="40000"/>
                  <a:lumOff val="60000"/>
                </a:schemeClr>
              </a:solidFill>
            </a:endParaRPr>
          </a:p>
        </p:txBody>
      </p:sp>
      <p:pic>
        <p:nvPicPr>
          <p:cNvPr id="4" name="Picture 3">
            <a:extLst>
              <a:ext uri="{FF2B5EF4-FFF2-40B4-BE49-F238E27FC236}">
                <a16:creationId xmlns:a16="http://schemas.microsoft.com/office/drawing/2014/main" id="{8354DE7B-FB97-3929-8231-C172DB42AEF5}"/>
              </a:ext>
            </a:extLst>
          </p:cNvPr>
          <p:cNvPicPr>
            <a:picLocks noChangeAspect="1"/>
          </p:cNvPicPr>
          <p:nvPr/>
        </p:nvPicPr>
        <p:blipFill>
          <a:blip r:embed="rId3"/>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1088058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FBC06-87E2-4D7C-84DF-917B6213A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2" y="1201115"/>
            <a:ext cx="3609352" cy="4009237"/>
          </a:xfrm>
          <a:prstGeom prst="rect">
            <a:avLst/>
          </a:prstGeom>
        </p:spPr>
      </p:pic>
      <p:sp>
        <p:nvSpPr>
          <p:cNvPr id="2" name="TextBox 1">
            <a:extLst>
              <a:ext uri="{FF2B5EF4-FFF2-40B4-BE49-F238E27FC236}">
                <a16:creationId xmlns:a16="http://schemas.microsoft.com/office/drawing/2014/main" id="{67E56D1B-6A1D-B98C-4861-0DF6E231CDEE}"/>
              </a:ext>
            </a:extLst>
          </p:cNvPr>
          <p:cNvSpPr txBox="1"/>
          <p:nvPr/>
        </p:nvSpPr>
        <p:spPr>
          <a:xfrm>
            <a:off x="5721541" y="2274838"/>
            <a:ext cx="58973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This histogram shows how often different floor area sizes occur. It tells us that the majority of properties in the dataset have floor areas between 500 and 3000 square feet.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indicates that only fewer properties have total floor areas exceeding 3000 square feet and above</a:t>
            </a:r>
          </a:p>
          <a:p>
            <a:endParaRPr lang="en-US" dirty="0"/>
          </a:p>
        </p:txBody>
      </p:sp>
      <p:pic>
        <p:nvPicPr>
          <p:cNvPr id="4" name="Picture 3">
            <a:extLst>
              <a:ext uri="{FF2B5EF4-FFF2-40B4-BE49-F238E27FC236}">
                <a16:creationId xmlns:a16="http://schemas.microsoft.com/office/drawing/2014/main" id="{6F6B02F5-7938-98F8-BA55-068D74CEFFF3}"/>
              </a:ext>
            </a:extLst>
          </p:cNvPr>
          <p:cNvPicPr>
            <a:picLocks noChangeAspect="1"/>
          </p:cNvPicPr>
          <p:nvPr/>
        </p:nvPicPr>
        <p:blipFill>
          <a:blip r:embed="rId3"/>
          <a:stretch>
            <a:fillRect/>
          </a:stretch>
        </p:blipFill>
        <p:spPr>
          <a:xfrm>
            <a:off x="8881585" y="6140831"/>
            <a:ext cx="3310415" cy="701101"/>
          </a:xfrm>
          <a:prstGeom prst="rect">
            <a:avLst/>
          </a:prstGeom>
        </p:spPr>
      </p:pic>
    </p:spTree>
    <p:extLst>
      <p:ext uri="{BB962C8B-B14F-4D97-AF65-F5344CB8AC3E}">
        <p14:creationId xmlns:p14="http://schemas.microsoft.com/office/powerpoint/2010/main" val="42502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B0126-640A-4A38-8CF9-C582CF599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18" y="1004060"/>
            <a:ext cx="4214595" cy="4521970"/>
          </a:xfrm>
          <a:prstGeom prst="rect">
            <a:avLst/>
          </a:prstGeom>
        </p:spPr>
      </p:pic>
      <p:sp>
        <p:nvSpPr>
          <p:cNvPr id="2" name="TextBox 1">
            <a:extLst>
              <a:ext uri="{FF2B5EF4-FFF2-40B4-BE49-F238E27FC236}">
                <a16:creationId xmlns:a16="http://schemas.microsoft.com/office/drawing/2014/main" id="{E66049B8-3CD8-7309-2F61-CC64DB4DA4B3}"/>
              </a:ext>
            </a:extLst>
          </p:cNvPr>
          <p:cNvSpPr txBox="1"/>
          <p:nvPr/>
        </p:nvSpPr>
        <p:spPr>
          <a:xfrm>
            <a:off x="5352837" y="1366463"/>
            <a:ext cx="463364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histogram </a:t>
            </a:r>
            <a:r>
              <a:rPr lang="en-US" dirty="0" err="1"/>
              <a:t>intrepretes</a:t>
            </a:r>
            <a:r>
              <a:rPr lang="en-US" dirty="0"/>
              <a:t>  rate per </a:t>
            </a:r>
            <a:r>
              <a:rPr lang="en-US" dirty="0" err="1"/>
              <a:t>sqft</a:t>
            </a:r>
            <a:r>
              <a:rPr lang="en-US" dirty="0"/>
              <a:t> is in between (2500 – 20000) range.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most frequent Rate per </a:t>
            </a:r>
            <a:r>
              <a:rPr lang="en-US" dirty="0" err="1"/>
              <a:t>sqft</a:t>
            </a:r>
            <a:r>
              <a:rPr lang="en-US" dirty="0"/>
              <a:t> is in between (5000-10000)</a:t>
            </a:r>
          </a:p>
        </p:txBody>
      </p:sp>
      <p:pic>
        <p:nvPicPr>
          <p:cNvPr id="4" name="Picture 3">
            <a:extLst>
              <a:ext uri="{FF2B5EF4-FFF2-40B4-BE49-F238E27FC236}">
                <a16:creationId xmlns:a16="http://schemas.microsoft.com/office/drawing/2014/main" id="{8E5B846A-6634-B691-B905-1109240FCE92}"/>
              </a:ext>
            </a:extLst>
          </p:cNvPr>
          <p:cNvPicPr>
            <a:picLocks noChangeAspect="1"/>
          </p:cNvPicPr>
          <p:nvPr/>
        </p:nvPicPr>
        <p:blipFill>
          <a:blip r:embed="rId3"/>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3016170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E58E-6BF0-FF7C-2B32-88A48EF8CFA4}"/>
              </a:ext>
            </a:extLst>
          </p:cNvPr>
          <p:cNvSpPr>
            <a:spLocks noGrp="1"/>
          </p:cNvSpPr>
          <p:nvPr>
            <p:ph type="title"/>
          </p:nvPr>
        </p:nvSpPr>
        <p:spPr>
          <a:xfrm>
            <a:off x="358247" y="872068"/>
            <a:ext cx="10131427" cy="965199"/>
          </a:xfrm>
        </p:spPr>
        <p:txBody>
          <a:bodyPr>
            <a:normAutofit fontScale="90000"/>
          </a:bodyPr>
          <a:lstStyle/>
          <a:p>
            <a:r>
              <a:rPr lang="en-US" dirty="0"/>
              <a:t>CONCLUSION:</a:t>
            </a:r>
            <a:br>
              <a:rPr lang="en-US" dirty="0"/>
            </a:br>
            <a:endParaRPr lang="en-US" dirty="0"/>
          </a:p>
        </p:txBody>
      </p:sp>
      <p:sp>
        <p:nvSpPr>
          <p:cNvPr id="3" name="Text Placeholder 2">
            <a:extLst>
              <a:ext uri="{FF2B5EF4-FFF2-40B4-BE49-F238E27FC236}">
                <a16:creationId xmlns:a16="http://schemas.microsoft.com/office/drawing/2014/main" id="{D9FBB546-890B-87A7-5A47-E65DA4A2CF4B}"/>
              </a:ext>
            </a:extLst>
          </p:cNvPr>
          <p:cNvSpPr>
            <a:spLocks noGrp="1"/>
          </p:cNvSpPr>
          <p:nvPr>
            <p:ph type="body" idx="1"/>
          </p:nvPr>
        </p:nvSpPr>
        <p:spPr>
          <a:xfrm>
            <a:off x="358247" y="1520791"/>
            <a:ext cx="10718800" cy="3167337"/>
          </a:xfrm>
        </p:spPr>
        <p:txBody>
          <a:bodyPr/>
          <a:lstStyle/>
          <a:p>
            <a:pPr marL="342900" indent="-342900">
              <a:buFont typeface="Arial" panose="020B0604020202020204" pitchFamily="34" charset="0"/>
              <a:buChar char="•"/>
            </a:pPr>
            <a:r>
              <a:rPr lang="en-US" dirty="0"/>
              <a:t>Understanding square footage rates, property size trends, and property types in different areas helps investors make smarter real estate decisions, maximizing returns and reducing risks.</a:t>
            </a:r>
          </a:p>
          <a:p>
            <a:pPr marL="342900" indent="-342900">
              <a:buFont typeface="Arial" panose="020B0604020202020204" pitchFamily="34" charset="0"/>
              <a:buChar char="•"/>
            </a:pPr>
            <a:r>
              <a:rPr lang="en-US" dirty="0"/>
              <a:t>Understanding market demand and adapting to preferences helps investors succeed by targeting profitable areas and tailoring their strategies accordingly.</a:t>
            </a:r>
          </a:p>
          <a:p>
            <a:pPr marL="342900" indent="-3429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9FF6B51D-A085-1E7F-7E56-D0FA09119C17}"/>
              </a:ext>
            </a:extLst>
          </p:cNvPr>
          <p:cNvPicPr>
            <a:picLocks noChangeAspect="1"/>
          </p:cNvPicPr>
          <p:nvPr/>
        </p:nvPicPr>
        <p:blipFill>
          <a:blip r:embed="rId2"/>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3932566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6012EE-DC4B-D087-2BB4-E77F30222DB4}"/>
              </a:ext>
            </a:extLst>
          </p:cNvPr>
          <p:cNvSpPr txBox="1"/>
          <p:nvPr/>
        </p:nvSpPr>
        <p:spPr>
          <a:xfrm>
            <a:off x="0" y="401855"/>
            <a:ext cx="8393229" cy="2185214"/>
          </a:xfrm>
          <a:prstGeom prst="rect">
            <a:avLst/>
          </a:prstGeom>
          <a:noFill/>
        </p:spPr>
        <p:txBody>
          <a:bodyPr wrap="square" rtlCol="0">
            <a:spAutoFit/>
          </a:bodyPr>
          <a:lstStyle/>
          <a:p>
            <a:r>
              <a:rPr lang="en-US" sz="2800" b="1" dirty="0">
                <a:solidFill>
                  <a:schemeClr val="accent4">
                    <a:lumMod val="20000"/>
                    <a:lumOff val="80000"/>
                  </a:schemeClr>
                </a:solidFill>
              </a:rPr>
              <a:t>PROBLEM STATEMENT</a:t>
            </a:r>
            <a:r>
              <a:rPr lang="en-US" b="1" dirty="0"/>
              <a:t>:</a:t>
            </a:r>
          </a:p>
          <a:p>
            <a:endParaRPr lang="en-US" b="1" dirty="0"/>
          </a:p>
          <a:p>
            <a:r>
              <a:rPr lang="en-US" dirty="0"/>
              <a:t>Property buyers </a:t>
            </a:r>
            <a:r>
              <a:rPr lang="en-US" dirty="0">
                <a:effectLst/>
              </a:rPr>
              <a:t>face challenges during property searches due to a lack of awareness regarding the availability of properties within their budget, preferred areas, desired sizes, and current land rates. This lack of information hampers their ability to find suitable properties efficiently.</a:t>
            </a:r>
            <a:endParaRPr lang="en-US" b="1" dirty="0"/>
          </a:p>
          <a:p>
            <a:endParaRPr lang="en-US" b="1" dirty="0"/>
          </a:p>
        </p:txBody>
      </p:sp>
      <p:sp>
        <p:nvSpPr>
          <p:cNvPr id="9" name="TextBox 8">
            <a:extLst>
              <a:ext uri="{FF2B5EF4-FFF2-40B4-BE49-F238E27FC236}">
                <a16:creationId xmlns:a16="http://schemas.microsoft.com/office/drawing/2014/main" id="{DD029472-EF4B-CDEF-16E4-769C211417A4}"/>
              </a:ext>
            </a:extLst>
          </p:cNvPr>
          <p:cNvSpPr txBox="1"/>
          <p:nvPr/>
        </p:nvSpPr>
        <p:spPr>
          <a:xfrm>
            <a:off x="115503" y="3069009"/>
            <a:ext cx="6796962" cy="2739211"/>
          </a:xfrm>
          <a:prstGeom prst="rect">
            <a:avLst/>
          </a:prstGeom>
          <a:noFill/>
        </p:spPr>
        <p:txBody>
          <a:bodyPr wrap="square">
            <a:spAutoFit/>
          </a:bodyPr>
          <a:lstStyle/>
          <a:p>
            <a:pPr rtl="0"/>
            <a:r>
              <a:rPr lang="en-US" sz="2800" dirty="0">
                <a:effectLst/>
              </a:rPr>
              <a:t>OBJECTIVE:</a:t>
            </a:r>
          </a:p>
          <a:p>
            <a:pPr rtl="0"/>
            <a:r>
              <a:rPr lang="en-US" dirty="0">
                <a:effectLst/>
              </a:rPr>
              <a:t>Our objective is to analyze data within our housing app to provide clients with clear insights into real estate market trends, including:</a:t>
            </a:r>
            <a:endParaRPr lang="en-US" dirty="0"/>
          </a:p>
          <a:p>
            <a:pPr marL="285750" indent="-285750" rtl="0">
              <a:buFont typeface="Arial" panose="020B0604020202020204" pitchFamily="34" charset="0"/>
              <a:buChar char="•"/>
            </a:pPr>
            <a:r>
              <a:rPr lang="en-US" dirty="0">
                <a:effectLst/>
              </a:rPr>
              <a:t>Understanding the fluctuations in square footage rates across    various regions.</a:t>
            </a:r>
            <a:endParaRPr lang="en-US" dirty="0"/>
          </a:p>
          <a:p>
            <a:pPr marL="285750" indent="-285750" rtl="0">
              <a:buFont typeface="Arial" panose="020B0604020202020204" pitchFamily="34" charset="0"/>
              <a:buChar char="•"/>
            </a:pPr>
            <a:r>
              <a:rPr lang="en-US" dirty="0">
                <a:effectLst/>
              </a:rPr>
              <a:t>Analyzing the trends in the availability of various property Sizes</a:t>
            </a:r>
          </a:p>
          <a:p>
            <a:pPr marL="285750" indent="-285750">
              <a:buFont typeface="Arial" panose="020B0604020202020204" pitchFamily="34" charset="0"/>
              <a:buChar char="•"/>
            </a:pPr>
            <a:r>
              <a:rPr lang="en-US" dirty="0">
                <a:effectLst/>
              </a:rPr>
              <a:t>Identifying the availability of different property types in different addresses.</a:t>
            </a:r>
            <a:endParaRPr lang="en-US" dirty="0"/>
          </a:p>
          <a:p>
            <a:pPr marL="285750" indent="-285750" rtl="0">
              <a:buFont typeface="Arial" panose="020B0604020202020204" pitchFamily="34" charset="0"/>
              <a:buChar char="•"/>
            </a:pPr>
            <a:endParaRPr lang="en-US" b="0" i="0" dirty="0">
              <a:solidFill>
                <a:srgbClr val="0D0D0D"/>
              </a:solidFill>
              <a:effectLst/>
              <a:highlight>
                <a:srgbClr val="FFFFFF"/>
              </a:highlight>
              <a:latin typeface="Söhne"/>
            </a:endParaRPr>
          </a:p>
        </p:txBody>
      </p:sp>
      <p:pic>
        <p:nvPicPr>
          <p:cNvPr id="2" name="Picture 1">
            <a:extLst>
              <a:ext uri="{FF2B5EF4-FFF2-40B4-BE49-F238E27FC236}">
                <a16:creationId xmlns:a16="http://schemas.microsoft.com/office/drawing/2014/main" id="{BFAE5139-92EE-3350-DE0D-DF0670399D02}"/>
              </a:ext>
            </a:extLst>
          </p:cNvPr>
          <p:cNvPicPr>
            <a:picLocks noChangeAspect="1"/>
          </p:cNvPicPr>
          <p:nvPr/>
        </p:nvPicPr>
        <p:blipFill>
          <a:blip r:embed="rId2"/>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3191939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3E0F62-6B94-E52A-CA46-87C82DA3B4E0}"/>
              </a:ext>
            </a:extLst>
          </p:cNvPr>
          <p:cNvSpPr txBox="1"/>
          <p:nvPr/>
        </p:nvSpPr>
        <p:spPr>
          <a:xfrm>
            <a:off x="1292831" y="2568539"/>
            <a:ext cx="9606337" cy="769441"/>
          </a:xfrm>
          <a:prstGeom prst="rect">
            <a:avLst/>
          </a:prstGeom>
          <a:noFill/>
        </p:spPr>
        <p:txBody>
          <a:bodyPr wrap="square">
            <a:spAutoFit/>
          </a:bodyPr>
          <a:lstStyle/>
          <a:p>
            <a:pPr marL="0" marR="0" lvl="0" indent="0" algn="ctr" rtl="0">
              <a:spcBef>
                <a:spcPts val="0"/>
              </a:spcBef>
              <a:spcAft>
                <a:spcPts val="0"/>
              </a:spcAft>
              <a:buClr>
                <a:srgbClr val="C00000"/>
              </a:buClr>
              <a:buSzPts val="4400"/>
              <a:buFont typeface="Libre Baskerville"/>
              <a:buNone/>
            </a:pPr>
            <a:r>
              <a:rPr lang="en-IN" sz="4400" b="0" i="0" u="none" strike="noStrike" cap="none" dirty="0">
                <a:solidFill>
                  <a:schemeClr val="accent6">
                    <a:lumMod val="40000"/>
                    <a:lumOff val="60000"/>
                  </a:schemeClr>
                </a:solidFill>
                <a:latin typeface="Libre Baskerville"/>
                <a:ea typeface="Calibri"/>
                <a:cs typeface="Calibri"/>
                <a:sym typeface="Libre Baskerville"/>
              </a:rPr>
              <a:t>THANK  YOU</a:t>
            </a:r>
            <a:endParaRPr lang="en-IN" b="0" i="0" u="none" strike="noStrike" cap="none" dirty="0">
              <a:solidFill>
                <a:schemeClr val="accent6">
                  <a:lumMod val="40000"/>
                  <a:lumOff val="60000"/>
                </a:schemeClr>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9FBD8357-A2E4-1D1E-B85D-3CCD38562386}"/>
              </a:ext>
            </a:extLst>
          </p:cNvPr>
          <p:cNvPicPr>
            <a:picLocks noChangeAspect="1"/>
          </p:cNvPicPr>
          <p:nvPr/>
        </p:nvPicPr>
        <p:blipFill>
          <a:blip r:embed="rId2"/>
          <a:stretch>
            <a:fillRect/>
          </a:stretch>
        </p:blipFill>
        <p:spPr>
          <a:xfrm>
            <a:off x="8881585" y="6122062"/>
            <a:ext cx="3310415" cy="701101"/>
          </a:xfrm>
          <a:prstGeom prst="rect">
            <a:avLst/>
          </a:prstGeom>
        </p:spPr>
      </p:pic>
    </p:spTree>
    <p:extLst>
      <p:ext uri="{BB962C8B-B14F-4D97-AF65-F5344CB8AC3E}">
        <p14:creationId xmlns:p14="http://schemas.microsoft.com/office/powerpoint/2010/main" val="663735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668D97C7-ABD0-4B65-A514-5020A3887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61899D8-0301-4948-B5E5-128FCB5CE1EE}"/>
              </a:ext>
            </a:extLst>
          </p:cNvPr>
          <p:cNvPicPr>
            <a:picLocks noChangeAspect="1"/>
          </p:cNvPicPr>
          <p:nvPr/>
        </p:nvPicPr>
        <p:blipFill>
          <a:blip r:embed="rId3"/>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848934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9FD5-F2E2-4CDA-8014-492F4166C2A6}"/>
              </a:ext>
            </a:extLst>
          </p:cNvPr>
          <p:cNvSpPr>
            <a:spLocks noGrp="1"/>
          </p:cNvSpPr>
          <p:nvPr>
            <p:ph type="title"/>
          </p:nvPr>
        </p:nvSpPr>
        <p:spPr/>
        <p:txBody>
          <a:bodyPr/>
          <a:lstStyle/>
          <a:p>
            <a:r>
              <a:rPr lang="en-US" sz="3600" b="1" kern="1200" dirty="0">
                <a:latin typeface="Times New Roman" panose="02020603050405020304" pitchFamily="18" charset="0"/>
                <a:ea typeface="+mj-ea"/>
                <a:cs typeface="Times New Roman" panose="02020603050405020304" pitchFamily="18" charset="0"/>
              </a:rPr>
              <a:t>Key Tasks:</a:t>
            </a:r>
            <a:br>
              <a:rPr lang="en-US" sz="3600" kern="1200" dirty="0">
                <a:latin typeface="Times New Roman" panose="02020603050405020304" pitchFamily="18" charset="0"/>
                <a:ea typeface="+mj-ea"/>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74D67F4-68CD-4916-95E3-DFD2CFFFBFE5}"/>
              </a:ext>
            </a:extLst>
          </p:cNvPr>
          <p:cNvSpPr>
            <a:spLocks noGrp="1"/>
          </p:cNvSpPr>
          <p:nvPr>
            <p:ph idx="1"/>
          </p:nvPr>
        </p:nvSpPr>
        <p:spPr>
          <a:xfrm>
            <a:off x="529389" y="1750550"/>
            <a:ext cx="10287837" cy="3041584"/>
          </a:xfrm>
        </p:spPr>
        <p:txBody>
          <a:bodyPr/>
          <a:lstStyle/>
          <a:p>
            <a:pPr marL="45720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collection</a:t>
            </a:r>
          </a:p>
          <a:p>
            <a:pPr marL="45720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cleaning </a:t>
            </a:r>
          </a:p>
          <a:p>
            <a:pPr marL="45720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Analysis and visualization</a:t>
            </a:r>
          </a:p>
          <a:p>
            <a:pPr marL="45720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Conclusion</a:t>
            </a:r>
          </a:p>
          <a:p>
            <a:endParaRPr lang="en-IN" dirty="0"/>
          </a:p>
        </p:txBody>
      </p:sp>
      <p:pic>
        <p:nvPicPr>
          <p:cNvPr id="4" name="Picture 3">
            <a:extLst>
              <a:ext uri="{FF2B5EF4-FFF2-40B4-BE49-F238E27FC236}">
                <a16:creationId xmlns:a16="http://schemas.microsoft.com/office/drawing/2014/main" id="{DE2390CC-1930-6B01-9C58-81B88BDDCB16}"/>
              </a:ext>
            </a:extLst>
          </p:cNvPr>
          <p:cNvPicPr>
            <a:picLocks noChangeAspect="1"/>
          </p:cNvPicPr>
          <p:nvPr/>
        </p:nvPicPr>
        <p:blipFill>
          <a:blip r:embed="rId2"/>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401501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FF70-D2A9-4DC9-A089-038A64CAD240}"/>
              </a:ext>
            </a:extLst>
          </p:cNvPr>
          <p:cNvSpPr>
            <a:spLocks noGrp="1"/>
          </p:cNvSpPr>
          <p:nvPr>
            <p:ph type="title"/>
          </p:nvPr>
        </p:nvSpPr>
        <p:spPr>
          <a:xfrm>
            <a:off x="3989293" y="1604682"/>
            <a:ext cx="3908613" cy="457200"/>
          </a:xfrm>
        </p:spPr>
        <p:txBody>
          <a:bodyPr>
            <a:normAutofit fontScale="90000"/>
          </a:bodyPr>
          <a:lstStyle/>
          <a:p>
            <a:r>
              <a:rPr lang="en-US" sz="4400" dirty="0">
                <a:latin typeface="Book Antiqua" panose="02040602050305030304" pitchFamily="18" charset="0"/>
              </a:rPr>
              <a:t>Libraries Used:</a:t>
            </a:r>
            <a:endParaRPr lang="en-IN" dirty="0"/>
          </a:p>
        </p:txBody>
      </p:sp>
      <p:sp>
        <p:nvSpPr>
          <p:cNvPr id="3" name="Content Placeholder 2">
            <a:extLst>
              <a:ext uri="{FF2B5EF4-FFF2-40B4-BE49-F238E27FC236}">
                <a16:creationId xmlns:a16="http://schemas.microsoft.com/office/drawing/2014/main" id="{A9640853-A260-4188-AF45-2C822801EF46}"/>
              </a:ext>
            </a:extLst>
          </p:cNvPr>
          <p:cNvSpPr>
            <a:spLocks noGrp="1"/>
          </p:cNvSpPr>
          <p:nvPr>
            <p:ph idx="1"/>
          </p:nvPr>
        </p:nvSpPr>
        <p:spPr>
          <a:xfrm>
            <a:off x="4733365" y="2163701"/>
            <a:ext cx="2810885" cy="3422488"/>
          </a:xfrm>
        </p:spPr>
        <p:txBody>
          <a:bodyPr>
            <a:normAutofit/>
          </a:bodyPr>
          <a:lstStyle/>
          <a:p>
            <a:pPr>
              <a:buFont typeface="Wingdings" panose="05000000000000000000" pitchFamily="2" charset="2"/>
              <a:buChar char="Ø"/>
            </a:pPr>
            <a:r>
              <a:rPr lang="en-US" dirty="0"/>
              <a:t>Requests</a:t>
            </a:r>
          </a:p>
          <a:p>
            <a:pPr>
              <a:buFont typeface="Wingdings" panose="05000000000000000000" pitchFamily="2" charset="2"/>
              <a:buChar char="Ø"/>
            </a:pPr>
            <a:r>
              <a:rPr lang="en-US" dirty="0" err="1"/>
              <a:t>BeautifulSoup</a:t>
            </a:r>
            <a:endParaRPr lang="en-US" dirty="0"/>
          </a:p>
          <a:p>
            <a:pPr>
              <a:buFont typeface="Wingdings" panose="05000000000000000000" pitchFamily="2" charset="2"/>
              <a:buChar char="Ø"/>
            </a:pPr>
            <a:r>
              <a:rPr lang="en-US" dirty="0"/>
              <a:t>Regex(re)</a:t>
            </a:r>
          </a:p>
          <a:p>
            <a:pPr>
              <a:buFont typeface="Wingdings" panose="05000000000000000000" pitchFamily="2" charset="2"/>
              <a:buChar char="Ø"/>
            </a:pPr>
            <a:r>
              <a:rPr lang="en-US" dirty="0"/>
              <a:t>Pandas</a:t>
            </a:r>
          </a:p>
          <a:p>
            <a:pPr>
              <a:buFont typeface="Wingdings" panose="05000000000000000000" pitchFamily="2" charset="2"/>
              <a:buChar char="Ø"/>
            </a:pPr>
            <a:r>
              <a:rPr lang="en-US" dirty="0" err="1"/>
              <a:t>Numpy</a:t>
            </a:r>
            <a:endParaRPr lang="en-US" dirty="0"/>
          </a:p>
          <a:p>
            <a:pPr>
              <a:buFont typeface="Wingdings" panose="05000000000000000000" pitchFamily="2" charset="2"/>
              <a:buChar char="Ø"/>
            </a:pPr>
            <a:r>
              <a:rPr lang="en-US" dirty="0"/>
              <a:t>Matplotlib</a:t>
            </a:r>
          </a:p>
          <a:p>
            <a:pPr>
              <a:buFont typeface="Wingdings" panose="05000000000000000000" pitchFamily="2" charset="2"/>
              <a:buChar char="Ø"/>
            </a:pPr>
            <a:r>
              <a:rPr lang="en-US" dirty="0"/>
              <a:t>Seaborn</a:t>
            </a:r>
          </a:p>
          <a:p>
            <a:pPr marL="0" indent="0">
              <a:buNone/>
            </a:pPr>
            <a:endParaRPr lang="en-US" dirty="0"/>
          </a:p>
        </p:txBody>
      </p:sp>
      <p:pic>
        <p:nvPicPr>
          <p:cNvPr id="4" name="Picture 2" descr="What is Python Coding? | Juni Learning">
            <a:extLst>
              <a:ext uri="{FF2B5EF4-FFF2-40B4-BE49-F238E27FC236}">
                <a16:creationId xmlns:a16="http://schemas.microsoft.com/office/drawing/2014/main" id="{CFCE3F97-9B22-44BD-A096-C75E80896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998" y="1429860"/>
            <a:ext cx="1839339" cy="183933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a:extLst>
              <a:ext uri="{FF2B5EF4-FFF2-40B4-BE49-F238E27FC236}">
                <a16:creationId xmlns:a16="http://schemas.microsoft.com/office/drawing/2014/main" id="{79A6B58E-CC87-4695-9C2F-DA7EDB9F3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933" y="5778551"/>
            <a:ext cx="1998987" cy="1053751"/>
          </a:xfrm>
          <a:prstGeom prst="rect">
            <a:avLst/>
          </a:prstGeom>
        </p:spPr>
      </p:pic>
      <p:pic>
        <p:nvPicPr>
          <p:cNvPr id="4098" name="Picture 2" descr="Unleash the Power of Data Visualization with Seaborn Library in Python -  Python Unbound">
            <a:extLst>
              <a:ext uri="{FF2B5EF4-FFF2-40B4-BE49-F238E27FC236}">
                <a16:creationId xmlns:a16="http://schemas.microsoft.com/office/drawing/2014/main" id="{4538769D-5737-471B-853A-DD266968D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3844" y="4170619"/>
            <a:ext cx="2041824" cy="11434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umpy · PyPI">
            <a:extLst>
              <a:ext uri="{FF2B5EF4-FFF2-40B4-BE49-F238E27FC236}">
                <a16:creationId xmlns:a16="http://schemas.microsoft.com/office/drawing/2014/main" id="{6B5A8A69-F18A-4726-A361-81F37929C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941" y="122115"/>
            <a:ext cx="2688630" cy="120386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ntroduction to matplotlib : Types of Plots, Key features - 360DigiTMG">
            <a:extLst>
              <a:ext uri="{FF2B5EF4-FFF2-40B4-BE49-F238E27FC236}">
                <a16:creationId xmlns:a16="http://schemas.microsoft.com/office/drawing/2014/main" id="{61AE638E-64C6-48A9-A804-2F402F0BDB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5596" y="5578977"/>
            <a:ext cx="1795960" cy="11973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gex Tutorial - How to write Regular Expressions? - GeeksforGeeks">
            <a:extLst>
              <a:ext uri="{FF2B5EF4-FFF2-40B4-BE49-F238E27FC236}">
                <a16:creationId xmlns:a16="http://schemas.microsoft.com/office/drawing/2014/main" id="{6A236098-6EB4-4E23-8AED-228CC6D9B7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5188" y="1792940"/>
            <a:ext cx="1877847" cy="105628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Leveraging Beautiful Soup for Web Scraping: A Practical Guide">
            <a:extLst>
              <a:ext uri="{FF2B5EF4-FFF2-40B4-BE49-F238E27FC236}">
                <a16:creationId xmlns:a16="http://schemas.microsoft.com/office/drawing/2014/main" id="{5AFF39AB-BEAE-4C9F-A2CB-5ABEFF0B0B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7193" y="4054724"/>
            <a:ext cx="1963496" cy="110446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3 ways to install Python Requests library">
            <a:extLst>
              <a:ext uri="{FF2B5EF4-FFF2-40B4-BE49-F238E27FC236}">
                <a16:creationId xmlns:a16="http://schemas.microsoft.com/office/drawing/2014/main" id="{D19D6DD2-F0D4-4DAC-A33E-1E13E5E460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1468" y="41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3F917A7-E8A1-44A7-90F3-0673B9B232E1}"/>
              </a:ext>
            </a:extLst>
          </p:cNvPr>
          <p:cNvPicPr>
            <a:picLocks noChangeAspect="1"/>
          </p:cNvPicPr>
          <p:nvPr/>
        </p:nvPicPr>
        <p:blipFill>
          <a:blip r:embed="rId10"/>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255132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70B3E8-5564-4521-B45A-9DD5BB06BC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7368" y="2141538"/>
            <a:ext cx="6488288" cy="3649662"/>
          </a:xfrm>
        </p:spPr>
      </p:pic>
      <p:pic>
        <p:nvPicPr>
          <p:cNvPr id="7" name="Picture 6">
            <a:extLst>
              <a:ext uri="{FF2B5EF4-FFF2-40B4-BE49-F238E27FC236}">
                <a16:creationId xmlns:a16="http://schemas.microsoft.com/office/drawing/2014/main" id="{A0C60317-01C3-44E0-87FD-56A69D534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12192000" cy="6403967"/>
          </a:xfrm>
          <a:prstGeom prst="rect">
            <a:avLst/>
          </a:prstGeom>
        </p:spPr>
      </p:pic>
      <p:sp>
        <p:nvSpPr>
          <p:cNvPr id="3" name="Rectangle 2">
            <a:extLst>
              <a:ext uri="{FF2B5EF4-FFF2-40B4-BE49-F238E27FC236}">
                <a16:creationId xmlns:a16="http://schemas.microsoft.com/office/drawing/2014/main" id="{F041B864-9A92-C3DA-0CF8-F123A36D2602}"/>
              </a:ext>
            </a:extLst>
          </p:cNvPr>
          <p:cNvSpPr/>
          <p:nvPr/>
        </p:nvSpPr>
        <p:spPr>
          <a:xfrm>
            <a:off x="2088682" y="279521"/>
            <a:ext cx="7603958" cy="646331"/>
          </a:xfrm>
          <a:prstGeom prst="rect">
            <a:avLst/>
          </a:prstGeom>
          <a:noFill/>
        </p:spPr>
        <p:txBody>
          <a:bodyPr wrap="squar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ahnschrift SemiLight SemiConde" panose="020B0502040204020203" pitchFamily="34" charset="0"/>
              </a:rPr>
              <a:t>WEB SCRAPING FOR DATA COLLECTION</a:t>
            </a:r>
          </a:p>
        </p:txBody>
      </p:sp>
      <p:pic>
        <p:nvPicPr>
          <p:cNvPr id="6" name="Picture 5">
            <a:extLst>
              <a:ext uri="{FF2B5EF4-FFF2-40B4-BE49-F238E27FC236}">
                <a16:creationId xmlns:a16="http://schemas.microsoft.com/office/drawing/2014/main" id="{AE3595EA-C55B-4A8D-8A17-2EECE9314661}"/>
              </a:ext>
            </a:extLst>
          </p:cNvPr>
          <p:cNvPicPr>
            <a:picLocks noChangeAspect="1"/>
          </p:cNvPicPr>
          <p:nvPr/>
        </p:nvPicPr>
        <p:blipFill>
          <a:blip r:embed="rId4"/>
          <a:stretch>
            <a:fillRect/>
          </a:stretch>
        </p:blipFill>
        <p:spPr>
          <a:xfrm>
            <a:off x="8881585" y="6280433"/>
            <a:ext cx="3310415" cy="701101"/>
          </a:xfrm>
          <a:prstGeom prst="rect">
            <a:avLst/>
          </a:prstGeom>
        </p:spPr>
      </p:pic>
    </p:spTree>
    <p:extLst>
      <p:ext uri="{BB962C8B-B14F-4D97-AF65-F5344CB8AC3E}">
        <p14:creationId xmlns:p14="http://schemas.microsoft.com/office/powerpoint/2010/main" val="373173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D080-3EE5-4859-B892-34175FD754A2}"/>
              </a:ext>
            </a:extLst>
          </p:cNvPr>
          <p:cNvSpPr>
            <a:spLocks noGrp="1"/>
          </p:cNvSpPr>
          <p:nvPr>
            <p:ph type="title"/>
          </p:nvPr>
        </p:nvSpPr>
        <p:spPr>
          <a:xfrm>
            <a:off x="3060834" y="28877"/>
            <a:ext cx="4899260" cy="833718"/>
          </a:xfrm>
          <a:ln>
            <a:solidFill>
              <a:schemeClr val="accent1">
                <a:lumMod val="50000"/>
              </a:schemeClr>
            </a:solidFill>
          </a:ln>
        </p:spPr>
        <p:txBody>
          <a:bodyPr/>
          <a:lstStyle/>
          <a:p>
            <a:pPr algn="ctr"/>
            <a:r>
              <a:rPr lang="en-IN" b="1" dirty="0"/>
              <a:t>Raw DATA</a:t>
            </a:r>
          </a:p>
        </p:txBody>
      </p:sp>
      <p:pic>
        <p:nvPicPr>
          <p:cNvPr id="12" name="Content Placeholder 11">
            <a:extLst>
              <a:ext uri="{FF2B5EF4-FFF2-40B4-BE49-F238E27FC236}">
                <a16:creationId xmlns:a16="http://schemas.microsoft.com/office/drawing/2014/main" id="{663A3526-BE02-4138-809D-7ABF77682C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33719"/>
            <a:ext cx="12192000" cy="6024282"/>
          </a:xfrm>
        </p:spPr>
      </p:pic>
      <p:pic>
        <p:nvPicPr>
          <p:cNvPr id="4" name="Picture 3">
            <a:extLst>
              <a:ext uri="{FF2B5EF4-FFF2-40B4-BE49-F238E27FC236}">
                <a16:creationId xmlns:a16="http://schemas.microsoft.com/office/drawing/2014/main" id="{1C247AFF-8541-4EFE-A719-C90EED7FB647}"/>
              </a:ext>
            </a:extLst>
          </p:cNvPr>
          <p:cNvPicPr>
            <a:picLocks noChangeAspect="1"/>
          </p:cNvPicPr>
          <p:nvPr/>
        </p:nvPicPr>
        <p:blipFill>
          <a:blip r:embed="rId3"/>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1344346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78851-D577-455F-9439-3FF177300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4047"/>
            <a:ext cx="12192000" cy="5853953"/>
          </a:xfrm>
          <a:prstGeom prst="rect">
            <a:avLst/>
          </a:prstGeom>
        </p:spPr>
      </p:pic>
      <p:sp>
        <p:nvSpPr>
          <p:cNvPr id="5" name="TextBox 4">
            <a:extLst>
              <a:ext uri="{FF2B5EF4-FFF2-40B4-BE49-F238E27FC236}">
                <a16:creationId xmlns:a16="http://schemas.microsoft.com/office/drawing/2014/main" id="{A15C470D-B3FB-4412-BE75-DEB27ED1923D}"/>
              </a:ext>
            </a:extLst>
          </p:cNvPr>
          <p:cNvSpPr txBox="1"/>
          <p:nvPr/>
        </p:nvSpPr>
        <p:spPr>
          <a:xfrm>
            <a:off x="4061861" y="215814"/>
            <a:ext cx="4028591"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RAW DATA INFO</a:t>
            </a:r>
            <a:r>
              <a:rPr lang="en-US" sz="4000" dirty="0">
                <a:effectLst>
                  <a:outerShdw blurRad="38100" dist="38100" dir="2700000" algn="tl">
                    <a:srgbClr val="000000">
                      <a:alpha val="43137"/>
                    </a:srgbClr>
                  </a:outerShdw>
                </a:effectLst>
              </a:rPr>
              <a:t>()</a:t>
            </a:r>
            <a:endParaRPr lang="en-IN" sz="4000"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699211C8-FBE2-45CB-96F0-0F49FDF84ECA}"/>
              </a:ext>
            </a:extLst>
          </p:cNvPr>
          <p:cNvPicPr>
            <a:picLocks noChangeAspect="1"/>
          </p:cNvPicPr>
          <p:nvPr/>
        </p:nvPicPr>
        <p:blipFill>
          <a:blip r:embed="rId3"/>
          <a:stretch>
            <a:fillRect/>
          </a:stretch>
        </p:blipFill>
        <p:spPr>
          <a:xfrm>
            <a:off x="8881585" y="6156899"/>
            <a:ext cx="3310415" cy="701101"/>
          </a:xfrm>
          <a:prstGeom prst="rect">
            <a:avLst/>
          </a:prstGeom>
        </p:spPr>
      </p:pic>
    </p:spTree>
    <p:extLst>
      <p:ext uri="{BB962C8B-B14F-4D97-AF65-F5344CB8AC3E}">
        <p14:creationId xmlns:p14="http://schemas.microsoft.com/office/powerpoint/2010/main" val="8727650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801</TotalTime>
  <Words>1657</Words>
  <Application>Microsoft Office PowerPoint</Application>
  <PresentationFormat>Widescreen</PresentationFormat>
  <Paragraphs>150</Paragraphs>
  <Slides>30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__Inter_35e491</vt:lpstr>
      <vt:lpstr>Algerian</vt:lpstr>
      <vt:lpstr>Arial</vt:lpstr>
      <vt:lpstr>Bahnschrift SemiLight SemiConde</vt:lpstr>
      <vt:lpstr>Book Antiqua</vt:lpstr>
      <vt:lpstr>Calibri</vt:lpstr>
      <vt:lpstr>Calibri Light</vt:lpstr>
      <vt:lpstr>Consolas</vt:lpstr>
      <vt:lpstr>Helvetica Neue</vt:lpstr>
      <vt:lpstr>Libre Baskerville</vt:lpstr>
      <vt:lpstr>Söhne</vt:lpstr>
      <vt:lpstr>Times New Roman</vt:lpstr>
      <vt:lpstr>Wingdings</vt:lpstr>
      <vt:lpstr>Celestial</vt:lpstr>
      <vt:lpstr>PowerPoint Presentation</vt:lpstr>
      <vt:lpstr>About me:</vt:lpstr>
      <vt:lpstr>PowerPoint Presentation</vt:lpstr>
      <vt:lpstr>PowerPoint Presentation</vt:lpstr>
      <vt:lpstr>Key Tasks: </vt:lpstr>
      <vt:lpstr>Libraries Used:</vt:lpstr>
      <vt:lpstr>PowerPoint Presentation</vt:lpstr>
      <vt:lpstr>Raw DATA</vt:lpstr>
      <vt:lpstr>PowerPoint Presentation</vt:lpstr>
      <vt:lpstr>PowerPoint Presentation</vt:lpstr>
      <vt:lpstr>FUNCTIONS USED IN DATA CLEANING:</vt:lpstr>
      <vt:lpstr>PowerPoint Presentation</vt:lpstr>
      <vt:lpstr>PowerPoint Presentation</vt:lpstr>
      <vt:lpstr>PowerPoint Presentation</vt:lpstr>
      <vt:lpstr>Analysis on Rate per square feet in Hyderabad City based on their Addresses: </vt:lpstr>
      <vt:lpstr>Analysis on Rate per square feet in Mumbai City based on their Addresses:</vt:lpstr>
      <vt:lpstr>Analysis on Rate per square feet in Bangalore City based on their Addresses:</vt:lpstr>
      <vt:lpstr>Analysis on Rate per square feet in Delhi City based on their Addresses:</vt:lpstr>
      <vt:lpstr>Analysis on Rate per square feet in Chennai City based on their Addresses: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chowke srikanth</dc:creator>
  <cp:lastModifiedBy>chowke srikanth</cp:lastModifiedBy>
  <cp:revision>4</cp:revision>
  <dcterms:created xsi:type="dcterms:W3CDTF">2024-05-03T12:05:35Z</dcterms:created>
  <dcterms:modified xsi:type="dcterms:W3CDTF">2024-05-07T09:52:19Z</dcterms:modified>
</cp:coreProperties>
</file>